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2290" r:id="rId2"/>
    <p:sldId id="2289" r:id="rId3"/>
    <p:sldId id="2291" r:id="rId4"/>
    <p:sldId id="2170" r:id="rId5"/>
    <p:sldId id="2043" r:id="rId6"/>
    <p:sldId id="2321" r:id="rId7"/>
    <p:sldId id="2239" r:id="rId8"/>
    <p:sldId id="2300" r:id="rId9"/>
    <p:sldId id="2303" r:id="rId10"/>
    <p:sldId id="2323" r:id="rId11"/>
    <p:sldId id="2324" r:id="rId12"/>
    <p:sldId id="2235" r:id="rId13"/>
    <p:sldId id="2295" r:id="rId14"/>
    <p:sldId id="2188" r:id="rId15"/>
    <p:sldId id="2326" r:id="rId16"/>
    <p:sldId id="2322" r:id="rId17"/>
    <p:sldId id="2222" r:id="rId18"/>
    <p:sldId id="2296" r:id="rId19"/>
    <p:sldId id="2232" r:id="rId20"/>
    <p:sldId id="2328" r:id="rId21"/>
    <p:sldId id="2329" r:id="rId22"/>
    <p:sldId id="2327" r:id="rId23"/>
    <p:sldId id="2330" r:id="rId24"/>
    <p:sldId id="2331" r:id="rId25"/>
    <p:sldId id="2307" r:id="rId26"/>
    <p:sldId id="2325" r:id="rId27"/>
    <p:sldId id="2297" r:id="rId28"/>
    <p:sldId id="1910" r:id="rId29"/>
    <p:sldId id="2313" r:id="rId30"/>
    <p:sldId id="1911" r:id="rId31"/>
    <p:sldId id="2314" r:id="rId32"/>
    <p:sldId id="1912" r:id="rId33"/>
    <p:sldId id="1913" r:id="rId34"/>
    <p:sldId id="2332" r:id="rId35"/>
    <p:sldId id="1914" r:id="rId36"/>
    <p:sldId id="2316" r:id="rId37"/>
    <p:sldId id="1920" r:id="rId38"/>
    <p:sldId id="2255" r:id="rId39"/>
    <p:sldId id="1922" r:id="rId40"/>
    <p:sldId id="1924" r:id="rId41"/>
    <p:sldId id="2317" r:id="rId42"/>
    <p:sldId id="1926" r:id="rId43"/>
    <p:sldId id="2134" r:id="rId44"/>
    <p:sldId id="2037" r:id="rId45"/>
    <p:sldId id="2244" r:id="rId46"/>
    <p:sldId id="2333" r:id="rId47"/>
    <p:sldId id="2039" r:id="rId48"/>
    <p:sldId id="2093" r:id="rId49"/>
    <p:sldId id="2171" r:id="rId50"/>
  </p:sldIdLst>
  <p:sldSz cx="12190413" cy="6859588"/>
  <p:notesSz cx="6858000" cy="9144000"/>
  <p:custDataLst>
    <p:tags r:id="rId53"/>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8" autoAdjust="0"/>
    <p:restoredTop sz="96318" autoAdjust="0"/>
  </p:normalViewPr>
  <p:slideViewPr>
    <p:cSldViewPr showGuides="1">
      <p:cViewPr varScale="1">
        <p:scale>
          <a:sx n="81" d="100"/>
          <a:sy n="81" d="100"/>
        </p:scale>
        <p:origin x="72" y="86"/>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a:t>
            </a:fld>
            <a:endParaRPr lang="zh-CN" altLang="en-US"/>
          </a:p>
        </p:txBody>
      </p:sp>
    </p:spTree>
    <p:extLst>
      <p:ext uri="{BB962C8B-B14F-4D97-AF65-F5344CB8AC3E}">
        <p14:creationId xmlns:p14="http://schemas.microsoft.com/office/powerpoint/2010/main" val="338406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3</a:t>
            </a:fld>
            <a:endParaRPr lang="zh-CN" altLang="en-US"/>
          </a:p>
        </p:txBody>
      </p:sp>
    </p:spTree>
    <p:extLst>
      <p:ext uri="{BB962C8B-B14F-4D97-AF65-F5344CB8AC3E}">
        <p14:creationId xmlns:p14="http://schemas.microsoft.com/office/powerpoint/2010/main" val="262962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4</a:t>
            </a:fld>
            <a:endParaRPr lang="zh-CN" altLang="en-US"/>
          </a:p>
        </p:txBody>
      </p:sp>
    </p:spTree>
    <p:extLst>
      <p:ext uri="{BB962C8B-B14F-4D97-AF65-F5344CB8AC3E}">
        <p14:creationId xmlns:p14="http://schemas.microsoft.com/office/powerpoint/2010/main" val="605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13</a:t>
            </a:fld>
            <a:endParaRPr lang="zh-CN" altLang="en-US"/>
          </a:p>
        </p:txBody>
      </p:sp>
    </p:spTree>
    <p:extLst>
      <p:ext uri="{BB962C8B-B14F-4D97-AF65-F5344CB8AC3E}">
        <p14:creationId xmlns:p14="http://schemas.microsoft.com/office/powerpoint/2010/main" val="34382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18</a:t>
            </a:fld>
            <a:endParaRPr lang="zh-CN" altLang="en-US"/>
          </a:p>
        </p:txBody>
      </p:sp>
    </p:spTree>
    <p:extLst>
      <p:ext uri="{BB962C8B-B14F-4D97-AF65-F5344CB8AC3E}">
        <p14:creationId xmlns:p14="http://schemas.microsoft.com/office/powerpoint/2010/main" val="48374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27</a:t>
            </a:fld>
            <a:endParaRPr lang="zh-CN" altLang="en-US"/>
          </a:p>
        </p:txBody>
      </p:sp>
    </p:spTree>
    <p:extLst>
      <p:ext uri="{BB962C8B-B14F-4D97-AF65-F5344CB8AC3E}">
        <p14:creationId xmlns:p14="http://schemas.microsoft.com/office/powerpoint/2010/main" val="324247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9" name="任意多边形 8"/>
          <p:cNvSpPr/>
          <p:nvPr userDrawn="1"/>
        </p:nvSpPr>
        <p:spPr>
          <a:xfrm rot="2222741">
            <a:off x="-143064" y="-128999"/>
            <a:ext cx="935542" cy="910903"/>
          </a:xfrm>
          <a:custGeom>
            <a:avLst/>
            <a:gdLst>
              <a:gd name="connsiteX0" fmla="*/ 0 w 935542"/>
              <a:gd name="connsiteY0" fmla="*/ 389105 h 910903"/>
              <a:gd name="connsiteX1" fmla="*/ 515503 w 935542"/>
              <a:gd name="connsiteY1" fmla="*/ 0 h 910903"/>
              <a:gd name="connsiteX2" fmla="*/ 562043 w 935542"/>
              <a:gd name="connsiteY2" fmla="*/ 4592 h 910903"/>
              <a:gd name="connsiteX3" fmla="*/ 935542 w 935542"/>
              <a:gd name="connsiteY3" fmla="*/ 453097 h 910903"/>
              <a:gd name="connsiteX4" fmla="*/ 467771 w 935542"/>
              <a:gd name="connsiteY4" fmla="*/ 910903 h 910903"/>
              <a:gd name="connsiteX5" fmla="*/ 392791 w 935542"/>
              <a:gd name="connsiteY5" fmla="*/ 910903 h 910903"/>
              <a:gd name="connsiteX6" fmla="*/ 0 w 935542"/>
              <a:gd name="connsiteY6" fmla="*/ 390516 h 91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542" h="910903">
                <a:moveTo>
                  <a:pt x="0" y="389105"/>
                </a:moveTo>
                <a:lnTo>
                  <a:pt x="515503" y="0"/>
                </a:lnTo>
                <a:lnTo>
                  <a:pt x="562043" y="4592"/>
                </a:lnTo>
                <a:cubicBezTo>
                  <a:pt x="775199" y="47281"/>
                  <a:pt x="935542" y="231863"/>
                  <a:pt x="935542" y="453097"/>
                </a:cubicBezTo>
                <a:cubicBezTo>
                  <a:pt x="935542" y="705936"/>
                  <a:pt x="726114" y="910903"/>
                  <a:pt x="467771" y="910903"/>
                </a:cubicBezTo>
                <a:lnTo>
                  <a:pt x="392791" y="910903"/>
                </a:lnTo>
                <a:lnTo>
                  <a:pt x="0" y="390516"/>
                </a:lnTo>
                <a:close/>
              </a:path>
            </a:pathLst>
          </a:cu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nvSpPr>
        <p:spPr>
          <a:xfrm>
            <a:off x="18574" y="16625"/>
            <a:ext cx="714419" cy="707886"/>
          </a:xfrm>
          <a:prstGeom prst="rect">
            <a:avLst/>
          </a:prstGeom>
        </p:spPr>
        <p:txBody>
          <a:bodyPr wrap="square">
            <a:spAutoFit/>
          </a:bodyPr>
          <a:lstStyle/>
          <a:p>
            <a:r>
              <a:rPr lang="zh-CN" altLang="en-US" sz="2000" i="1" dirty="0" smtClean="0"/>
              <a:t>易错辨析</a:t>
            </a:r>
            <a:endParaRPr lang="zh-CN" altLang="en-US" sz="2000" i="1" dirty="0"/>
          </a:p>
        </p:txBody>
      </p:sp>
    </p:spTree>
    <p:extLst>
      <p:ext uri="{BB962C8B-B14F-4D97-AF65-F5344CB8AC3E}">
        <p14:creationId xmlns:p14="http://schemas.microsoft.com/office/powerpoint/2010/main" val="2553504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6">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__3.docx"/><Relationship Id="rId10" Type="http://schemas.openxmlformats.org/officeDocument/2006/relationships/image" Target="../media/image11.emf"/><Relationship Id="rId4" Type="http://schemas.openxmlformats.org/officeDocument/2006/relationships/oleObject" Target="../embeddings/oleObject3.bin"/><Relationship Id="rId9" Type="http://schemas.openxmlformats.org/officeDocument/2006/relationships/package" Target="../embeddings/Microsoft_Word___4.docx"/></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4.emf"/><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__5.docx"/><Relationship Id="rId11" Type="http://schemas.openxmlformats.org/officeDocument/2006/relationships/image" Target="../media/image15.emf"/><Relationship Id="rId5" Type="http://schemas.openxmlformats.org/officeDocument/2006/relationships/oleObject" Target="../embeddings/oleObject5.bin"/><Relationship Id="rId10" Type="http://schemas.openxmlformats.org/officeDocument/2006/relationships/package" Target="../embeddings/Microsoft_Word___6.docx"/><Relationship Id="rId4" Type="http://schemas.openxmlformats.org/officeDocument/2006/relationships/image" Target="../media/image9.png"/><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29.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13.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4.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7.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2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38.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 Id="rId1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slide" Target="slide44.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2.xml"/><Relationship Id="rId15" Type="http://schemas.openxmlformats.org/officeDocument/2006/relationships/image" Target="../media/image24.png"/><Relationship Id="rId10" Type="http://schemas.openxmlformats.org/officeDocument/2006/relationships/slide" Target="slide40.xml"/><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25.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4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 Id="rId14"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26.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 Id="rId1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18" Type="http://schemas.openxmlformats.org/officeDocument/2006/relationships/package" Target="../embeddings/Microsoft_Word___8.docx"/><Relationship Id="rId3" Type="http://schemas.openxmlformats.org/officeDocument/2006/relationships/slide" Target="slide28.xml"/><Relationship Id="rId21" Type="http://schemas.openxmlformats.org/officeDocument/2006/relationships/package" Target="../embeddings/Microsoft_Word___9.docx"/><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oleObject" Target="../embeddings/oleObject8.bin"/><Relationship Id="rId25"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27.emf"/><Relationship Id="rId20" Type="http://schemas.openxmlformats.org/officeDocument/2006/relationships/oleObject" Target="../embeddings/oleObject9.bin"/><Relationship Id="rId1" Type="http://schemas.openxmlformats.org/officeDocument/2006/relationships/vmlDrawing" Target="../drawings/vmlDrawing4.vml"/><Relationship Id="rId6" Type="http://schemas.openxmlformats.org/officeDocument/2006/relationships/slide" Target="slide33.xml"/><Relationship Id="rId11" Type="http://schemas.openxmlformats.org/officeDocument/2006/relationships/slide" Target="slide42.xml"/><Relationship Id="rId24" Type="http://schemas.openxmlformats.org/officeDocument/2006/relationships/image" Target="../media/image31.png"/><Relationship Id="rId5" Type="http://schemas.openxmlformats.org/officeDocument/2006/relationships/slide" Target="slide32.xml"/><Relationship Id="rId15" Type="http://schemas.openxmlformats.org/officeDocument/2006/relationships/package" Target="../embeddings/Microsoft_Word___7.docx"/><Relationship Id="rId23" Type="http://schemas.openxmlformats.org/officeDocument/2006/relationships/image" Target="../media/image30.png"/><Relationship Id="rId10" Type="http://schemas.openxmlformats.org/officeDocument/2006/relationships/slide" Target="slide40.xml"/><Relationship Id="rId19" Type="http://schemas.openxmlformats.org/officeDocument/2006/relationships/image" Target="../media/image28.emf"/><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oleObject" Target="../embeddings/oleObject7.bin"/><Relationship Id="rId22" Type="http://schemas.openxmlformats.org/officeDocument/2006/relationships/image" Target="../media/image29.emf"/></Relationships>
</file>

<file path=ppt/slides/_rels/slide4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0.xml"/><Relationship Id="rId18" Type="http://schemas.openxmlformats.org/officeDocument/2006/relationships/image" Target="../media/image30.png"/><Relationship Id="rId3" Type="http://schemas.openxmlformats.org/officeDocument/2006/relationships/oleObject" Target="../embeddings/oleObject10.bin"/><Relationship Id="rId7" Type="http://schemas.openxmlformats.org/officeDocument/2006/relationships/slide" Target="slide30.xml"/><Relationship Id="rId12" Type="http://schemas.openxmlformats.org/officeDocument/2006/relationships/slide" Target="slide39.xml"/><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slide" Target="slide47.xml"/><Relationship Id="rId20" Type="http://schemas.openxmlformats.org/officeDocument/2006/relationships/image" Target="../media/image32.png"/><Relationship Id="rId1" Type="http://schemas.openxmlformats.org/officeDocument/2006/relationships/vmlDrawing" Target="../drawings/vmlDrawing5.v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image" Target="../media/image33.emf"/><Relationship Id="rId15" Type="http://schemas.openxmlformats.org/officeDocument/2006/relationships/slide" Target="slide44.xml"/><Relationship Id="rId10" Type="http://schemas.openxmlformats.org/officeDocument/2006/relationships/slide" Target="slide35.xml"/><Relationship Id="rId19" Type="http://schemas.openxmlformats.org/officeDocument/2006/relationships/image" Target="../media/image31.png"/><Relationship Id="rId4" Type="http://schemas.openxmlformats.org/officeDocument/2006/relationships/package" Target="../embeddings/Microsoft_Word___10.docx"/><Relationship Id="rId9" Type="http://schemas.openxmlformats.org/officeDocument/2006/relationships/slide" Target="slide33.xml"/><Relationship Id="rId14" Type="http://schemas.openxmlformats.org/officeDocument/2006/relationships/slide" Target="slide42.xml"/></Relationships>
</file>

<file path=ppt/slides/_rels/slide4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18" Type="http://schemas.openxmlformats.org/officeDocument/2006/relationships/image" Target="../media/image30.png"/><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image" Target="../media/image34.emf"/><Relationship Id="rId2" Type="http://schemas.openxmlformats.org/officeDocument/2006/relationships/slideLayout" Target="../slideLayouts/slideLayout2.xml"/><Relationship Id="rId16" Type="http://schemas.openxmlformats.org/officeDocument/2006/relationships/package" Target="../embeddings/Microsoft_Word___11.docx"/><Relationship Id="rId20" Type="http://schemas.openxmlformats.org/officeDocument/2006/relationships/image" Target="../media/image32.png"/><Relationship Id="rId1" Type="http://schemas.openxmlformats.org/officeDocument/2006/relationships/vmlDrawing" Target="../drawings/vmlDrawing6.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2.xml"/><Relationship Id="rId15" Type="http://schemas.openxmlformats.org/officeDocument/2006/relationships/oleObject" Target="../embeddings/oleObject11.bin"/><Relationship Id="rId10" Type="http://schemas.openxmlformats.org/officeDocument/2006/relationships/slide" Target="slide40.xml"/><Relationship Id="rId19" Type="http://schemas.openxmlformats.org/officeDocument/2006/relationships/image" Target="../media/image31.png"/><Relationship Id="rId4" Type="http://schemas.openxmlformats.org/officeDocument/2006/relationships/slide" Target="slide30.xml"/><Relationship Id="rId9" Type="http://schemas.openxmlformats.org/officeDocument/2006/relationships/slide" Target="slide39.xml"/><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0" Type="http://schemas.openxmlformats.org/officeDocument/2006/relationships/slide" Target="slide42.xml"/><Relationship Id="rId4" Type="http://schemas.openxmlformats.org/officeDocument/2006/relationships/slide" Target="slide32.xml"/><Relationship Id="rId9" Type="http://schemas.openxmlformats.org/officeDocument/2006/relationships/slide" Target="slide40.xml"/></Relationships>
</file>

<file path=ppt/slides/_rels/slide4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4.xml"/><Relationship Id="rId18" Type="http://schemas.openxmlformats.org/officeDocument/2006/relationships/slide" Target="slide3.xml"/><Relationship Id="rId3" Type="http://schemas.openxmlformats.org/officeDocument/2006/relationships/image" Target="../media/image12.png"/><Relationship Id="rId7" Type="http://schemas.openxmlformats.org/officeDocument/2006/relationships/slide" Target="slide33.xml"/><Relationship Id="rId12" Type="http://schemas.openxmlformats.org/officeDocument/2006/relationships/slide" Target="slide42.xml"/><Relationship Id="rId17" Type="http://schemas.openxmlformats.org/officeDocument/2006/relationships/image" Target="../media/image35.emf"/><Relationship Id="rId2" Type="http://schemas.openxmlformats.org/officeDocument/2006/relationships/slideLayout" Target="../slideLayouts/slideLayout2.xml"/><Relationship Id="rId16" Type="http://schemas.openxmlformats.org/officeDocument/2006/relationships/package" Target="../embeddings/Microsoft_Word___12.docx"/><Relationship Id="rId1" Type="http://schemas.openxmlformats.org/officeDocument/2006/relationships/vmlDrawing" Target="../drawings/vmlDrawing7.vml"/><Relationship Id="rId6" Type="http://schemas.openxmlformats.org/officeDocument/2006/relationships/slide" Target="slide32.xml"/><Relationship Id="rId11" Type="http://schemas.openxmlformats.org/officeDocument/2006/relationships/slide" Target="slide40.xml"/><Relationship Id="rId5" Type="http://schemas.openxmlformats.org/officeDocument/2006/relationships/slide" Target="slide30.xml"/><Relationship Id="rId15" Type="http://schemas.openxmlformats.org/officeDocument/2006/relationships/oleObject" Target="../embeddings/oleObject12.bin"/><Relationship Id="rId10" Type="http://schemas.openxmlformats.org/officeDocument/2006/relationships/slide" Target="slide39.xml"/><Relationship Id="rId4" Type="http://schemas.openxmlformats.org/officeDocument/2006/relationships/slide" Target="slide28.xml"/><Relationship Id="rId9" Type="http://schemas.openxmlformats.org/officeDocument/2006/relationships/slide" Target="slide37.xml"/><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package" Target="../embeddings/Microsoft_Word___1.docx"/><Relationship Id="rId9" Type="http://schemas.openxmlformats.org/officeDocument/2006/relationships/package" Target="../embeddings/Microsoft_Word___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7273608" y="2045970"/>
            <a:ext cx="4917600" cy="2766695"/>
          </a:xfrm>
          <a:prstGeom prst="rect">
            <a:avLst/>
          </a:prstGeom>
        </p:spPr>
      </p:pic>
      <p:sp>
        <p:nvSpPr>
          <p:cNvPr id="8" name="矩形 7"/>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20" name="文本框 19"/>
          <p:cNvSpPr txBox="1"/>
          <p:nvPr/>
        </p:nvSpPr>
        <p:spPr>
          <a:xfrm>
            <a:off x="1270635" y="3506470"/>
            <a:ext cx="3380105" cy="398780"/>
          </a:xfrm>
          <a:prstGeom prst="rect">
            <a:avLst/>
          </a:prstGeom>
          <a:noFill/>
        </p:spPr>
        <p:txBody>
          <a:bodyPr wrap="square" rtlCol="0">
            <a:spAutoFit/>
          </a:bodyPr>
          <a:lstStyle/>
          <a:p>
            <a:r>
              <a:rPr lang="en-US" altLang="zh-CN" sz="2000" dirty="0" smtClean="0">
                <a:solidFill>
                  <a:schemeClr val="bg1"/>
                </a:solidFill>
              </a:rPr>
              <a:t>DISANZHANG</a:t>
            </a:r>
          </a:p>
        </p:txBody>
      </p:sp>
      <p:sp>
        <p:nvSpPr>
          <p:cNvPr id="11" name="文本框 10"/>
          <p:cNvSpPr txBox="1"/>
          <p:nvPr/>
        </p:nvSpPr>
        <p:spPr>
          <a:xfrm>
            <a:off x="1270799" y="4010790"/>
            <a:ext cx="1440160" cy="461665"/>
          </a:xfrm>
          <a:prstGeom prst="rect">
            <a:avLst/>
          </a:prstGeom>
          <a:noFill/>
        </p:spPr>
        <p:txBody>
          <a:bodyPr wrap="square" rtlCol="0">
            <a:spAutoFit/>
          </a:bodyPr>
          <a:lstStyle/>
          <a:p>
            <a:r>
              <a:rPr lang="zh-CN" altLang="zh-CN" dirty="0" smtClean="0">
                <a:solidFill>
                  <a:schemeClr val="bg1"/>
                </a:solidFill>
              </a:rPr>
              <a:t>第</a:t>
            </a:r>
            <a:r>
              <a:rPr lang="zh-CN" altLang="en-US" dirty="0" smtClean="0">
                <a:solidFill>
                  <a:schemeClr val="bg1"/>
                </a:solidFill>
              </a:rPr>
              <a:t>三</a:t>
            </a:r>
            <a:r>
              <a:rPr lang="zh-CN" altLang="zh-CN" dirty="0" smtClean="0">
                <a:solidFill>
                  <a:schemeClr val="bg1"/>
                </a:solidFill>
              </a:rPr>
              <a:t>章</a:t>
            </a:r>
            <a:endParaRPr lang="zh-CN" altLang="zh-CN" dirty="0">
              <a:solidFill>
                <a:schemeClr val="bg1"/>
              </a:solidFill>
            </a:endParaRPr>
          </a:p>
        </p:txBody>
      </p:sp>
      <p:sp>
        <p:nvSpPr>
          <p:cNvPr id="3" name="矩形 2"/>
          <p:cNvSpPr/>
          <p:nvPr/>
        </p:nvSpPr>
        <p:spPr>
          <a:xfrm>
            <a:off x="1198880" y="2566670"/>
            <a:ext cx="5256366" cy="855345"/>
          </a:xfrm>
          <a:prstGeom prst="rect">
            <a:avLst/>
          </a:prstGeom>
        </p:spPr>
        <p:txBody>
          <a:bodyPr wrap="square">
            <a:noAutofit/>
          </a:bodyPr>
          <a:lstStyle/>
          <a:p>
            <a:pPr>
              <a:lnSpc>
                <a:spcPct val="90000"/>
              </a:lnSpc>
            </a:pPr>
            <a:r>
              <a:rPr lang="en-US" altLang="zh-CN" sz="5400" b="1" kern="100" dirty="0">
                <a:solidFill>
                  <a:schemeClr val="bg1"/>
                </a:solidFill>
                <a:latin typeface="+mj-ea"/>
                <a:ea typeface="+mj-ea"/>
                <a:cs typeface="华文黑体" panose="02010600040101010101" pitchFamily="2" charset="-122"/>
              </a:rPr>
              <a:t>1</a:t>
            </a:r>
            <a:r>
              <a:rPr lang="zh-CN" altLang="zh-CN" sz="5400" b="1" kern="100" dirty="0">
                <a:solidFill>
                  <a:schemeClr val="bg1"/>
                </a:solidFill>
                <a:latin typeface="+mj-ea"/>
                <a:ea typeface="+mj-ea"/>
                <a:cs typeface="华文黑体" panose="02010600040101010101" pitchFamily="2" charset="-122"/>
              </a:rPr>
              <a:t>　波的形成</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0206" y="765498"/>
            <a:ext cx="11250000" cy="4104456"/>
            <a:chOff x="471000" y="934424"/>
            <a:chExt cx="11250000" cy="4104456"/>
          </a:xfrm>
        </p:grpSpPr>
        <p:sp>
          <p:nvSpPr>
            <p:cNvPr id="15" name="圆角矩形 14"/>
            <p:cNvSpPr/>
            <p:nvPr/>
          </p:nvSpPr>
          <p:spPr>
            <a:xfrm>
              <a:off x="471000" y="1094414"/>
              <a:ext cx="11250000" cy="3944466"/>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3"/>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graphicFrame>
        <p:nvGraphicFramePr>
          <p:cNvPr id="8" name="对象 7"/>
          <p:cNvGraphicFramePr>
            <a:graphicFrameLocks noChangeAspect="1"/>
          </p:cNvGraphicFramePr>
          <p:nvPr>
            <p:extLst>
              <p:ext uri="{D42A27DB-BD31-4B8C-83A1-F6EECF244321}">
                <p14:modId xmlns:p14="http://schemas.microsoft.com/office/powerpoint/2010/main" val="3260803094"/>
              </p:ext>
            </p:extLst>
          </p:nvPr>
        </p:nvGraphicFramePr>
        <p:xfrm>
          <a:off x="838622" y="1207071"/>
          <a:ext cx="8129587" cy="1062038"/>
        </p:xfrm>
        <a:graphic>
          <a:graphicData uri="http://schemas.openxmlformats.org/presentationml/2006/ole">
            <mc:AlternateContent xmlns:mc="http://schemas.openxmlformats.org/markup-compatibility/2006">
              <mc:Choice xmlns:v="urn:schemas-microsoft-com:vml" Requires="v">
                <p:oleObj spid="_x0000_s87404" name="文档" r:id="rId5" imgW="8128922" imgH="1062159" progId="Word.Document.12">
                  <p:embed/>
                </p:oleObj>
              </mc:Choice>
              <mc:Fallback>
                <p:oleObj name="文档" r:id="rId5" imgW="8128922" imgH="1062159" progId="Word.Document.12">
                  <p:embed/>
                  <p:pic>
                    <p:nvPicPr>
                      <p:cNvPr id="0" name=""/>
                      <p:cNvPicPr/>
                      <p:nvPr/>
                    </p:nvPicPr>
                    <p:blipFill>
                      <a:blip r:embed="rId6"/>
                      <a:stretch>
                        <a:fillRect/>
                      </a:stretch>
                    </p:blipFill>
                    <p:spPr>
                      <a:xfrm>
                        <a:off x="838622" y="1207071"/>
                        <a:ext cx="8129587" cy="1062038"/>
                      </a:xfrm>
                      <a:prstGeom prst="rect">
                        <a:avLst/>
                      </a:prstGeom>
                    </p:spPr>
                  </p:pic>
                </p:oleObj>
              </mc:Fallback>
            </mc:AlternateContent>
          </a:graphicData>
        </a:graphic>
      </p:graphicFrame>
      <p:pic>
        <p:nvPicPr>
          <p:cNvPr id="87043" name="Picture 3" descr="3-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4936" y="2061642"/>
            <a:ext cx="5240541" cy="16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对象 19"/>
          <p:cNvGraphicFramePr>
            <a:graphicFrameLocks noChangeAspect="1"/>
          </p:cNvGraphicFramePr>
          <p:nvPr>
            <p:extLst>
              <p:ext uri="{D42A27DB-BD31-4B8C-83A1-F6EECF244321}">
                <p14:modId xmlns:p14="http://schemas.microsoft.com/office/powerpoint/2010/main" val="1388134450"/>
              </p:ext>
            </p:extLst>
          </p:nvPr>
        </p:nvGraphicFramePr>
        <p:xfrm>
          <a:off x="838200" y="3714750"/>
          <a:ext cx="10553700" cy="1057275"/>
        </p:xfrm>
        <a:graphic>
          <a:graphicData uri="http://schemas.openxmlformats.org/presentationml/2006/ole">
            <mc:AlternateContent xmlns:mc="http://schemas.openxmlformats.org/markup-compatibility/2006">
              <mc:Choice xmlns:v="urn:schemas-microsoft-com:vml" Requires="v">
                <p:oleObj spid="_x0000_s87405" name="文档" r:id="rId9" imgW="10564978" imgH="1063565" progId="Word.Document.12">
                  <p:embed/>
                </p:oleObj>
              </mc:Choice>
              <mc:Fallback>
                <p:oleObj name="文档" r:id="rId9" imgW="10564978" imgH="1063565" progId="Word.Document.12">
                  <p:embed/>
                  <p:pic>
                    <p:nvPicPr>
                      <p:cNvPr id="0" name=""/>
                      <p:cNvPicPr/>
                      <p:nvPr/>
                    </p:nvPicPr>
                    <p:blipFill>
                      <a:blip r:embed="rId10"/>
                      <a:stretch>
                        <a:fillRect/>
                      </a:stretch>
                    </p:blipFill>
                    <p:spPr>
                      <a:xfrm>
                        <a:off x="838200" y="3714750"/>
                        <a:ext cx="10553700" cy="1057275"/>
                      </a:xfrm>
                      <a:prstGeom prst="rect">
                        <a:avLst/>
                      </a:prstGeom>
                    </p:spPr>
                  </p:pic>
                </p:oleObj>
              </mc:Fallback>
            </mc:AlternateContent>
          </a:graphicData>
        </a:graphic>
      </p:graphicFrame>
    </p:spTree>
    <p:extLst>
      <p:ext uri="{BB962C8B-B14F-4D97-AF65-F5344CB8AC3E}">
        <p14:creationId xmlns:p14="http://schemas.microsoft.com/office/powerpoint/2010/main" val="24468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87043"/>
                                        </p:tgtEl>
                                        <p:attrNameLst>
                                          <p:attrName>style.visibility</p:attrName>
                                        </p:attrNameLst>
                                      </p:cBhvr>
                                      <p:to>
                                        <p:strVal val="visible"/>
                                      </p:to>
                                    </p:set>
                                    <p:animEffect transition="in" filter="blinds(horizontal)">
                                      <p:cBhvr>
                                        <p:cTn id="13" dur="500"/>
                                        <p:tgtEl>
                                          <p:spTgt spid="87043"/>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75014"/>
            <a:ext cx="11412000" cy="150041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画出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的波形，并说明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质点</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5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的运动状态。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89206" y="1660154"/>
            <a:ext cx="11412000" cy="664477"/>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见解析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p:cNvGrpSpPr/>
          <p:nvPr/>
        </p:nvGrpSpPr>
        <p:grpSpPr>
          <a:xfrm>
            <a:off x="6543297" y="210469"/>
            <a:ext cx="5240541" cy="1942437"/>
            <a:chOff x="6455246" y="2871272"/>
            <a:chExt cx="5240541" cy="1942437"/>
          </a:xfrm>
        </p:grpSpPr>
        <p:pic>
          <p:nvPicPr>
            <p:cNvPr id="86020" name="Picture 4" descr="3-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6" y="2871272"/>
              <a:ext cx="5240541" cy="64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3-2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6" y="3645818"/>
              <a:ext cx="5240541" cy="11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 name="对象 12"/>
          <p:cNvGraphicFramePr>
            <a:graphicFrameLocks noChangeAspect="1"/>
          </p:cNvGraphicFramePr>
          <p:nvPr>
            <p:extLst>
              <p:ext uri="{D42A27DB-BD31-4B8C-83A1-F6EECF244321}">
                <p14:modId xmlns:p14="http://schemas.microsoft.com/office/powerpoint/2010/main" val="4029790988"/>
              </p:ext>
            </p:extLst>
          </p:nvPr>
        </p:nvGraphicFramePr>
        <p:xfrm>
          <a:off x="2062758" y="126951"/>
          <a:ext cx="987425" cy="1144588"/>
        </p:xfrm>
        <a:graphic>
          <a:graphicData uri="http://schemas.openxmlformats.org/presentationml/2006/ole">
            <mc:AlternateContent xmlns:mc="http://schemas.openxmlformats.org/markup-compatibility/2006">
              <mc:Choice xmlns:v="urn:schemas-microsoft-com:vml" Requires="v">
                <p:oleObj spid="_x0000_s88417" name="文档" r:id="rId6" imgW="987954" imgH="1148068" progId="Word.Document.12">
                  <p:embed/>
                </p:oleObj>
              </mc:Choice>
              <mc:Fallback>
                <p:oleObj name="文档" r:id="rId6" imgW="987954" imgH="1148068" progId="Word.Document.12">
                  <p:embed/>
                  <p:pic>
                    <p:nvPicPr>
                      <p:cNvPr id="0" name=""/>
                      <p:cNvPicPr/>
                      <p:nvPr/>
                    </p:nvPicPr>
                    <p:blipFill>
                      <a:blip r:embed="rId7"/>
                      <a:stretch>
                        <a:fillRect/>
                      </a:stretch>
                    </p:blipFill>
                    <p:spPr>
                      <a:xfrm>
                        <a:off x="2062758" y="126951"/>
                        <a:ext cx="987425" cy="1144588"/>
                      </a:xfrm>
                      <a:prstGeom prst="rect">
                        <a:avLst/>
                      </a:prstGeom>
                    </p:spPr>
                  </p:pic>
                </p:oleObj>
              </mc:Fallback>
            </mc:AlternateContent>
          </a:graphicData>
        </a:graphic>
      </p:graphicFrame>
      <p:grpSp>
        <p:nvGrpSpPr>
          <p:cNvPr id="14" name="组合 13"/>
          <p:cNvGrpSpPr/>
          <p:nvPr/>
        </p:nvGrpSpPr>
        <p:grpSpPr>
          <a:xfrm>
            <a:off x="470206" y="2586733"/>
            <a:ext cx="11250000" cy="4011413"/>
            <a:chOff x="471000" y="934424"/>
            <a:chExt cx="11250000" cy="4011413"/>
          </a:xfrm>
        </p:grpSpPr>
        <p:sp>
          <p:nvSpPr>
            <p:cNvPr id="15" name="圆角矩形 14"/>
            <p:cNvSpPr/>
            <p:nvPr/>
          </p:nvSpPr>
          <p:spPr>
            <a:xfrm>
              <a:off x="471000" y="1094414"/>
              <a:ext cx="11250000" cy="3851423"/>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6" name="图片 15"/>
            <p:cNvPicPr>
              <a:picLocks noChangeAspect="1"/>
            </p:cNvPicPr>
            <p:nvPr/>
          </p:nvPicPr>
          <p:blipFill>
            <a:blip r:embed="rId8"/>
            <a:stretch>
              <a:fillRect/>
            </a:stretch>
          </p:blipFill>
          <p:spPr>
            <a:xfrm>
              <a:off x="850294" y="934424"/>
              <a:ext cx="695238" cy="314286"/>
            </a:xfrm>
            <a:prstGeom prst="rect">
              <a:avLst/>
            </a:prstGeom>
          </p:spPr>
        </p:pic>
        <p:sp>
          <p:nvSpPr>
            <p:cNvPr id="17" name="文本框 1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graphicFrame>
        <p:nvGraphicFramePr>
          <p:cNvPr id="18" name="对象 17"/>
          <p:cNvGraphicFramePr>
            <a:graphicFrameLocks noChangeAspect="1"/>
          </p:cNvGraphicFramePr>
          <p:nvPr>
            <p:extLst>
              <p:ext uri="{D42A27DB-BD31-4B8C-83A1-F6EECF244321}">
                <p14:modId xmlns:p14="http://schemas.microsoft.com/office/powerpoint/2010/main" val="3314865518"/>
              </p:ext>
            </p:extLst>
          </p:nvPr>
        </p:nvGraphicFramePr>
        <p:xfrm>
          <a:off x="818356" y="2946773"/>
          <a:ext cx="10553700" cy="1466850"/>
        </p:xfrm>
        <a:graphic>
          <a:graphicData uri="http://schemas.openxmlformats.org/presentationml/2006/ole">
            <mc:AlternateContent xmlns:mc="http://schemas.openxmlformats.org/markup-compatibility/2006">
              <mc:Choice xmlns:v="urn:schemas-microsoft-com:vml" Requires="v">
                <p:oleObj spid="_x0000_s88418" name="文档" r:id="rId10" imgW="10564978" imgH="1473679" progId="Word.Document.12">
                  <p:embed/>
                </p:oleObj>
              </mc:Choice>
              <mc:Fallback>
                <p:oleObj name="文档" r:id="rId10" imgW="10564978" imgH="1473679" progId="Word.Document.12">
                  <p:embed/>
                  <p:pic>
                    <p:nvPicPr>
                      <p:cNvPr id="0" name=""/>
                      <p:cNvPicPr/>
                      <p:nvPr/>
                    </p:nvPicPr>
                    <p:blipFill>
                      <a:blip r:embed="rId11"/>
                      <a:stretch>
                        <a:fillRect/>
                      </a:stretch>
                    </p:blipFill>
                    <p:spPr>
                      <a:xfrm>
                        <a:off x="818356" y="2946773"/>
                        <a:ext cx="10553700" cy="1466850"/>
                      </a:xfrm>
                      <a:prstGeom prst="rect">
                        <a:avLst/>
                      </a:prstGeom>
                    </p:spPr>
                  </p:pic>
                </p:oleObj>
              </mc:Fallback>
            </mc:AlternateContent>
          </a:graphicData>
        </a:graphic>
      </p:graphicFrame>
      <p:pic>
        <p:nvPicPr>
          <p:cNvPr id="19" name="Picture 5" descr="3-4"/>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1472" y="4365898"/>
            <a:ext cx="4927469" cy="208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2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443058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p:nvSpPr>
        <p:spPr>
          <a:xfrm>
            <a:off x="879561" y="1043652"/>
            <a:ext cx="10431290"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波动过程中，各质点都在做受迫振动，各质点振动的周期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都与波源的周期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相同，其运动特点为：</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先振动的质点带动后振动的质点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带动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后振动的质点重复前面质点的振动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后振动的质点的振动状态滞后于先振动的质点的振动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状态</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滞后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p:cNvGrpSpPr/>
          <p:nvPr/>
        </p:nvGrpSpPr>
        <p:grpSpPr>
          <a:xfrm>
            <a:off x="-8238" y="0"/>
            <a:ext cx="1284958" cy="480555"/>
            <a:chOff x="-12051"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12051" y="17987"/>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7" name="矩形 6">
            <a:hlinkClick r:id="rId2"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6912877"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横波和纵波</a:t>
            </a: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smtClean="0">
                <a:solidFill>
                  <a:schemeClr val="bg1"/>
                </a:solidFill>
                <a:latin typeface="微软雅黑" panose="020B0503020204020204" charset="-122"/>
                <a:ea typeface="微软雅黑" panose="020B0503020204020204" charset="-122"/>
              </a:rPr>
              <a:t>二</a:t>
            </a:r>
            <a:endParaRPr lang="zh-CN" altLang="en-US" sz="4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765498"/>
            <a:ext cx="1141200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观察绳波和推拉弹簧形成的波，判断这两种波在传播的过程中各质点的振动方向和波的传播方向间有怎样的关系？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89206" y="4153940"/>
            <a:ext cx="11412000" cy="1310808"/>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绳波中各质点的振动方向与波的传播方向相互垂直；推拉弹簧形成的波中各质点的振动方向与波的传播方向在同一直线上。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0115" name="Picture 3" descr="3-5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5548" y="2549954"/>
            <a:ext cx="4372106" cy="61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2515188" y="2301629"/>
            <a:ext cx="2395677" cy="1780303"/>
            <a:chOff x="2515188" y="2513587"/>
            <a:chExt cx="2395677" cy="1780303"/>
          </a:xfrm>
        </p:grpSpPr>
        <p:pic>
          <p:nvPicPr>
            <p:cNvPr id="90114" name="Picture 2" descr="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188" y="2513587"/>
              <a:ext cx="2395677" cy="98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261621" y="3555226"/>
              <a:ext cx="902811" cy="738664"/>
            </a:xfrm>
            <a:prstGeom prst="rect">
              <a:avLst/>
            </a:prstGeom>
          </p:spPr>
          <p:txBody>
            <a:bodyPr wrap="none">
              <a:spAutoFit/>
            </a:bodyPr>
            <a:lstStyle/>
            <a:p>
              <a:pPr algn="ctr">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绳波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7" name="矩形 6"/>
          <p:cNvSpPr/>
          <p:nvPr/>
        </p:nvSpPr>
        <p:spPr>
          <a:xfrm>
            <a:off x="6412978" y="3424221"/>
            <a:ext cx="3057247" cy="523220"/>
          </a:xfrm>
          <a:prstGeom prst="rect">
            <a:avLst/>
          </a:prstGeom>
        </p:spPr>
        <p:txBody>
          <a:bodyPr wrap="none">
            <a:spAutoFit/>
          </a:bodyPr>
          <a:lstStyle/>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推拉弹簧形成的波</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866081"/>
            <a:ext cx="11412000" cy="5493812"/>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横波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横波是质点的振动方向与波的传播</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在横波中，凸起的最高处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凹下的最低处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横波只能在固体介质中传播。如绳波。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纵波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纵波是质点的振动方向与波的传播</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在纵波中，质点分布最密的位置</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质点分布最疏的位置</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altLang="zh-CN" sz="26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纵波不仅能在空气中传播，也能在液体、固体中传播。如发声体振动时产生的声波。</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梳理与总结</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矩形 1"/>
          <p:cNvSpPr/>
          <p:nvPr/>
        </p:nvSpPr>
        <p:spPr>
          <a:xfrm>
            <a:off x="6455246" y="1567111"/>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相互垂直</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152633" y="2177083"/>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波峰</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8963724" y="2177082"/>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波谷</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6502280" y="3952489"/>
            <a:ext cx="2185214"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在同一直线上</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6107787" y="4538489"/>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密部</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10857259" y="4538489"/>
            <a:ext cx="851515"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疏部</a:t>
            </a:r>
            <a:endParaRPr lang="zh-CN" altLang="en-US" sz="26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495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09514"/>
            <a:ext cx="11412000" cy="3249800"/>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青岛市高二月考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有关纵波与横波，下列说法中正确的是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对于纵波，质点的振动方向与波的传播方向一定相同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对于横波，质点的振动方向与波的传播方向垂直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纵波中的质点可以随波迁移，而横波中的质点不能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横波只能在固体中传播，纵波只能在液体、气体中传播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109534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sp>
        <p:nvSpPr>
          <p:cNvPr id="9" name="TextBox 14"/>
          <p:cNvSpPr txBox="1"/>
          <p:nvPr/>
        </p:nvSpPr>
        <p:spPr>
          <a:xfrm>
            <a:off x="233983" y="2201982"/>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4516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693490"/>
            <a:ext cx="11250000" cy="4914204"/>
            <a:chOff x="471000" y="934424"/>
            <a:chExt cx="11250000" cy="4914204"/>
          </a:xfrm>
        </p:grpSpPr>
        <p:sp>
          <p:nvSpPr>
            <p:cNvPr id="11" name="圆角矩形 10"/>
            <p:cNvSpPr/>
            <p:nvPr/>
          </p:nvSpPr>
          <p:spPr>
            <a:xfrm>
              <a:off x="471000" y="1094413"/>
              <a:ext cx="11250000" cy="4754215"/>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9" name="矩形 8"/>
          <p:cNvSpPr/>
          <p:nvPr/>
        </p:nvSpPr>
        <p:spPr>
          <a:xfrm>
            <a:off x="704425" y="971997"/>
            <a:ext cx="10781562"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纵波质点的振动方向与波的传播方向在一条直线上，可能相同，也可能相反，故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横波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质点的振动方向和波的传播方向垂直，故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不管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是横波还是纵波，质点只在某平衡位置附近振动，并不随波迁移，故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横波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只能在固体中传播，而纵波可以在固体、液体和气体中传播，故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a:hlinkClick r:id="rId3"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linds(horizontal)">
                                      <p:cBhvr>
                                        <p:cTn id="16" dur="500"/>
                                        <p:tgtEl>
                                          <p:spTgt spid="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linds(horizontal)">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6912877" cy="769441"/>
          </a:xfrm>
          <a:prstGeom prst="rect">
            <a:avLst/>
          </a:prstGeom>
        </p:spPr>
        <p:txBody>
          <a:bodyPr wrap="square">
            <a:spAutoFit/>
          </a:bodyPr>
          <a:lstStyle/>
          <a:p>
            <a:r>
              <a:rPr lang="zh-CN" altLang="zh-CN" sz="4400" b="1" dirty="0">
                <a:solidFill>
                  <a:prstClr val="white"/>
                </a:solidFill>
                <a:latin typeface="微软雅黑" panose="020B0503020204020204" charset="-122"/>
                <a:ea typeface="微软雅黑" panose="020B0503020204020204" charset="-122"/>
              </a:rPr>
              <a:t>机械波</a:t>
            </a: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smtClean="0">
                <a:solidFill>
                  <a:schemeClr val="bg1"/>
                </a:solidFill>
                <a:latin typeface="微软雅黑" panose="020B0503020204020204" charset="-122"/>
                <a:ea typeface="微软雅黑" panose="020B0503020204020204" charset="-122"/>
              </a:rPr>
              <a:t>三</a:t>
            </a:r>
            <a:endParaRPr lang="zh-CN" altLang="en-US" sz="4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8376"/>
            <a:ext cx="11412000" cy="6664581"/>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介质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定义：波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借以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特点：组成介质的质点之间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一个质点的振动会</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引起</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p>
          <a:p>
            <a:pPr algn="just">
              <a:lnSpc>
                <a:spcPct val="14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振动。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机械波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机械振动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传播，形成了机械波。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机械波的特点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介质中有机械波传播时，介质本身并不随波一起传播，它传播的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只是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这种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运动形式。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传递</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一种方式。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波可以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传递</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2998862" y="79407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传播</a:t>
            </a:r>
            <a:endParaRPr lang="zh-CN" altLang="en-US" dirty="0">
              <a:solidFill>
                <a:srgbClr val="C00000"/>
              </a:solidFill>
            </a:endParaRPr>
          </a:p>
        </p:txBody>
      </p:sp>
      <p:sp>
        <p:nvSpPr>
          <p:cNvPr id="9" name="矩形 8"/>
          <p:cNvSpPr/>
          <p:nvPr/>
        </p:nvSpPr>
        <p:spPr>
          <a:xfrm>
            <a:off x="5447134" y="138918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相互作用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10847734" y="138248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478582" y="197999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2297832" y="315953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介质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469056" y="495148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振动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2374558" y="557098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能量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2749237" y="615467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信息</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406" y="0"/>
            <a:ext cx="12189600" cy="1800000"/>
          </a:xfrm>
          <a:prstGeom prst="rect">
            <a:avLst/>
          </a:prstGeom>
        </p:spPr>
      </p:pic>
      <p:sp>
        <p:nvSpPr>
          <p:cNvPr id="7" name="圆角矩形 6"/>
          <p:cNvSpPr/>
          <p:nvPr/>
        </p:nvSpPr>
        <p:spPr>
          <a:xfrm>
            <a:off x="0"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9" name="矩形 8"/>
          <p:cNvSpPr/>
          <p:nvPr/>
        </p:nvSpPr>
        <p:spPr>
          <a:xfrm>
            <a:off x="2854960" y="2870072"/>
            <a:ext cx="8568838" cy="2417072"/>
          </a:xfrm>
          <a:prstGeom prst="rect">
            <a:avLst/>
          </a:prstGeom>
          <a:noFill/>
          <a:ln>
            <a:noFill/>
          </a:ln>
        </p:spPr>
        <p:txBody>
          <a:bodyPr wrap="square">
            <a:spAutoFit/>
          </a:bodyPr>
          <a:lstStyle/>
          <a:p>
            <a:pPr algn="just">
              <a:lnSpc>
                <a:spcPct val="150000"/>
              </a:lnSpc>
              <a:tabLst>
                <a:tab pos="2070735" algn="l"/>
              </a:tabLst>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通过绳波的产生和传播，认识波的形成过程</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重点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tabLst>
                <a:tab pos="2070735" algn="l"/>
              </a:tabLst>
            </a:pPr>
            <a:r>
              <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知道横波和纵波的概念，能够区别横波和纵波</a:t>
            </a:r>
            <a:r>
              <a:rPr lang="zh-CN" altLang="zh-CN" sz="26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tabLst>
                <a:tab pos="2070735" algn="l"/>
              </a:tabLst>
            </a:pPr>
            <a:r>
              <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知道机械波的产生条件和传播特点，会用带动法判断质点的运动方向</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重难点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a:t>
            </a:r>
          </a:p>
        </p:txBody>
      </p:sp>
      <p:sp>
        <p:nvSpPr>
          <p:cNvPr id="4" name="圆角矩形 3"/>
          <p:cNvSpPr/>
          <p:nvPr/>
        </p:nvSpPr>
        <p:spPr>
          <a:xfrm>
            <a:off x="658495" y="0"/>
            <a:ext cx="1891030" cy="5213350"/>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12" name="文本框 11"/>
          <p:cNvSpPr txBox="1"/>
          <p:nvPr/>
        </p:nvSpPr>
        <p:spPr>
          <a:xfrm flipH="1">
            <a:off x="1270635" y="2853690"/>
            <a:ext cx="702310" cy="1568450"/>
          </a:xfrm>
          <a:prstGeom prst="rect">
            <a:avLst/>
          </a:prstGeom>
          <a:noFill/>
          <a:effectLst/>
        </p:spPr>
        <p:txBody>
          <a:bodyPr wrap="square" rtlCol="0">
            <a:spAutoFit/>
          </a:bodyPr>
          <a:lstStyle/>
          <a:p>
            <a:pPr algn="ctr" defTabSz="914400">
              <a:defRPr/>
            </a:pPr>
            <a:r>
              <a:rPr lang="zh-CN" altLang="zh-CN" b="1" dirty="0">
                <a:solidFill>
                  <a:schemeClr val="bg1"/>
                </a:solidFill>
                <a:cs typeface="+mn-ea"/>
              </a:rPr>
              <a:t>学习目标</a:t>
            </a:r>
            <a:endParaRPr lang="zh-CN" altLang="en-US" b="1" dirty="0">
              <a:solidFill>
                <a:schemeClr val="bg1"/>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13783"/>
            <a:ext cx="11412000"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常见的机械波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绳波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横波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推拉弹簧形成的波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纵波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空气中产生的声波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纵波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地震波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既有横波，也有纵波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既不是横波，也不是纵波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03454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41797" y="1053530"/>
            <a:ext cx="11106821" cy="3384376"/>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矩形 3"/>
          <p:cNvSpPr/>
          <p:nvPr/>
        </p:nvSpPr>
        <p:spPr>
          <a:xfrm>
            <a:off x="771810" y="1341562"/>
            <a:ext cx="10646792"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物体做机械振动，一定产生机械波。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机械波的传播方向就是介质中质点的振动方向。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除振源外，机械波中各质点都做受迫振动。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机械波是介质随波迁移，也是振动能量的传递。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7103318" y="142483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8166129" y="270193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8886209" y="206891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8886209" y="335000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300026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93490"/>
            <a:ext cx="11412000" cy="1310808"/>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如图是以质点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为波源的机械波在绳上传到质点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时的波形。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请判断此机械波的类型。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8939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prstClr val="white"/>
                </a:solidFill>
              </a:endParaRPr>
            </a:p>
          </p:txBody>
        </p:sp>
      </p:grpSp>
      <p:pic>
        <p:nvPicPr>
          <p:cNvPr id="91138" name="Picture 2" descr="3-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1557586"/>
            <a:ext cx="2916885" cy="119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89206" y="2040570"/>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横波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2925738"/>
            <a:ext cx="11250000" cy="1296144"/>
            <a:chOff x="471000" y="934424"/>
            <a:chExt cx="11250000" cy="1296144"/>
          </a:xfrm>
        </p:grpSpPr>
        <p:sp>
          <p:nvSpPr>
            <p:cNvPr id="11" name="圆角矩形 10"/>
            <p:cNvSpPr/>
            <p:nvPr/>
          </p:nvSpPr>
          <p:spPr>
            <a:xfrm>
              <a:off x="471000" y="1094414"/>
              <a:ext cx="11250000" cy="1136154"/>
            </a:xfrm>
            <a:prstGeom prst="roundRect">
              <a:avLst>
                <a:gd name="adj" fmla="val 224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42236" y="3276253"/>
            <a:ext cx="10905941"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各质点的振动方向与传播方向相互垂直，是横波。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082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linds(horizontal)">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61442"/>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判断图示时刻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质点的振动方向。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138" name="Picture 2" descr="3-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333450"/>
            <a:ext cx="2916885" cy="119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89206" y="960450"/>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向上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1773610"/>
            <a:ext cx="11250000" cy="1296144"/>
            <a:chOff x="471000" y="934424"/>
            <a:chExt cx="11250000" cy="1296144"/>
          </a:xfrm>
        </p:grpSpPr>
        <p:sp>
          <p:nvSpPr>
            <p:cNvPr id="11" name="圆角矩形 10"/>
            <p:cNvSpPr/>
            <p:nvPr/>
          </p:nvSpPr>
          <p:spPr>
            <a:xfrm>
              <a:off x="471000" y="1094414"/>
              <a:ext cx="11250000" cy="1136154"/>
            </a:xfrm>
            <a:prstGeom prst="roundRect">
              <a:avLst>
                <a:gd name="adj" fmla="val 224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42236" y="2196884"/>
            <a:ext cx="10905941" cy="65684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点为波源，</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点在右侧质点的带动下将向上振动。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389206" y="3213770"/>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点从平衡位置刚开始振动时，是朝着哪个方向运动的？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389206" y="3933850"/>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向上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p:cNvGrpSpPr/>
          <p:nvPr/>
        </p:nvGrpSpPr>
        <p:grpSpPr>
          <a:xfrm>
            <a:off x="470206" y="4725938"/>
            <a:ext cx="11250000" cy="1728192"/>
            <a:chOff x="471000" y="934424"/>
            <a:chExt cx="11250000" cy="1728192"/>
          </a:xfrm>
        </p:grpSpPr>
        <p:sp>
          <p:nvSpPr>
            <p:cNvPr id="18" name="圆角矩形 17"/>
            <p:cNvSpPr/>
            <p:nvPr/>
          </p:nvSpPr>
          <p:spPr>
            <a:xfrm>
              <a:off x="471000" y="1094414"/>
              <a:ext cx="11250000" cy="1568202"/>
            </a:xfrm>
            <a:prstGeom prst="roundRect">
              <a:avLst>
                <a:gd name="adj" fmla="val 224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9" name="图片 18"/>
            <p:cNvPicPr>
              <a:picLocks noChangeAspect="1"/>
            </p:cNvPicPr>
            <p:nvPr/>
          </p:nvPicPr>
          <p:blipFill>
            <a:blip r:embed="rId3"/>
            <a:stretch>
              <a:fillRect/>
            </a:stretch>
          </p:blipFill>
          <p:spPr>
            <a:xfrm>
              <a:off x="850294" y="934424"/>
              <a:ext cx="695238" cy="314286"/>
            </a:xfrm>
            <a:prstGeom prst="rect">
              <a:avLst/>
            </a:prstGeom>
          </p:spPr>
        </p:pic>
        <p:sp>
          <p:nvSpPr>
            <p:cNvPr id="20" name="文本框 1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21" name="矩形 20"/>
          <p:cNvSpPr/>
          <p:nvPr/>
        </p:nvSpPr>
        <p:spPr>
          <a:xfrm>
            <a:off x="642236" y="5013970"/>
            <a:ext cx="10905941" cy="128400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可知，当波恰好传到</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点起振方向向上，故波源</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点从平衡位置开始振动时的方向也向上。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114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linds(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blinds(horizontal)">
                                      <p:cBhvr>
                                        <p:cTn id="2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93490"/>
            <a:ext cx="11412000" cy="3896131"/>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一列横波沿绳子向右传播，某时刻绳子形成如图所示的形状，对此时绳上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六个质点，下列说法正确的是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向右运动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的速度方向相同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的速度方向相同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从此时算起，质点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先回到平衡位置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8939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prstClr val="white"/>
                </a:solidFill>
              </a:endParaRPr>
            </a:p>
          </p:txBody>
        </p:sp>
      </p:grpSp>
      <p:pic>
        <p:nvPicPr>
          <p:cNvPr id="92162" name="Picture 2" descr="3-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414" y="2421682"/>
            <a:ext cx="3771691" cy="135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33983" y="393158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16564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621482"/>
            <a:ext cx="11250000" cy="4464496"/>
            <a:chOff x="471000" y="934424"/>
            <a:chExt cx="11250000" cy="4464496"/>
          </a:xfrm>
        </p:grpSpPr>
        <p:sp>
          <p:nvSpPr>
            <p:cNvPr id="11" name="圆角矩形 10"/>
            <p:cNvSpPr/>
            <p:nvPr/>
          </p:nvSpPr>
          <p:spPr>
            <a:xfrm>
              <a:off x="471000" y="1094414"/>
              <a:ext cx="11250000" cy="4304506"/>
            </a:xfrm>
            <a:prstGeom prst="roundRect">
              <a:avLst>
                <a:gd name="adj" fmla="val 224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42236" y="950853"/>
            <a:ext cx="10905941"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波传播时，离波源远的质点的振动落后于离波源近的质点的振动，并</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跟随着近的质点振动，</a:t>
            </a:r>
            <a:r>
              <a:rPr lang="en-US" altLang="zh-CN" sz="2800" i="1" kern="100" spc="-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跟随</a:t>
            </a:r>
            <a:r>
              <a:rPr lang="en-US" altLang="zh-CN" sz="2800" i="1" kern="100" spc="-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向上运动</a:t>
            </a: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跟随</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向下运动，同理可知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向下运动</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由此可知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介质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中的质点不随波迁移，由于此时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都向上运动，所以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比</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先到达最大位移处，并先回到平衡位置，选项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3-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8091" y="1791200"/>
            <a:ext cx="3771691" cy="135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blinds(horizontal)">
                                      <p:cBhvr>
                                        <p:cTn id="19" dur="500"/>
                                        <p:tgtEl>
                                          <p:spTgt spid="14">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798740"/>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p:nvSpPr>
        <p:spPr>
          <a:xfrm>
            <a:off x="879561" y="981522"/>
            <a:ext cx="10431290" cy="2677656"/>
          </a:xfrm>
          <a:prstGeom prst="rect">
            <a:avLst/>
          </a:prstGeom>
        </p:spPr>
        <p:txBody>
          <a:bodyPr wrap="square">
            <a:spAutoFit/>
          </a:bodyPr>
          <a:lstStyle/>
          <a:p>
            <a:pPr algn="ctr">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带动法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判断质点的振动方向</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靠近波源一侧附近的波形上另找一点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为先振动的质点，若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上方，则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向上运动，若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下方，则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向下运动，如图所示。</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p:cNvGrpSpPr/>
          <p:nvPr/>
        </p:nvGrpSpPr>
        <p:grpSpPr>
          <a:xfrm>
            <a:off x="-8238" y="0"/>
            <a:ext cx="1284958" cy="480555"/>
            <a:chOff x="-12051"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12051" y="17987"/>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pic>
        <p:nvPicPr>
          <p:cNvPr id="94210" name="Picture 2" descr="3-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5143" y="3756036"/>
            <a:ext cx="5580127" cy="248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hlinkClick r:id="rId3"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extLst>
      <p:ext uri="{BB962C8B-B14F-4D97-AF65-F5344CB8AC3E}">
        <p14:creationId xmlns:p14="http://schemas.microsoft.com/office/powerpoint/2010/main" val="1139984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3744525" cy="769441"/>
          </a:xfrm>
          <a:prstGeom prst="rect">
            <a:avLst/>
          </a:prstGeom>
        </p:spPr>
        <p:txBody>
          <a:bodyPr wrap="square">
            <a:spAutoFit/>
          </a:bodyPr>
          <a:lstStyle/>
          <a:p>
            <a:pPr algn="dist"/>
            <a:r>
              <a:rPr lang="zh-CN" altLang="en-US" sz="4400" b="1" smtClean="0">
                <a:solidFill>
                  <a:prstClr val="white"/>
                </a:solidFill>
                <a:latin typeface="微软雅黑" panose="020B0503020204020204" charset="-122"/>
                <a:ea typeface="微软雅黑" panose="020B0503020204020204" charset="-122"/>
                <a:sym typeface="+mn-ea"/>
              </a:rPr>
              <a:t>课时对点练</a:t>
            </a:r>
            <a:endParaRPr lang="zh-CN" altLang="zh-CN" sz="41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smtClean="0">
                <a:solidFill>
                  <a:schemeClr val="bg1"/>
                </a:solidFill>
                <a:latin typeface="微软雅黑" panose="020B0503020204020204" charset="-122"/>
                <a:ea typeface="微软雅黑" panose="020B0503020204020204" charset="-122"/>
              </a:rPr>
              <a:t>四</a:t>
            </a:r>
            <a:endParaRPr lang="zh-CN" altLang="en-US" sz="4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矩形 28"/>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89206" y="765498"/>
            <a:ext cx="11412000" cy="457321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考点一　波的形成、机械波</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烟台市第二中学高二月考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关于振动和波的关系，下列说法正确的是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如果波源停止振动，在介质中传播的波不会立即停止传播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发声体在振动时，一定会产生声波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波动的过程是介质中的质点由近及远的传播过程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波动的过程是质点的振动形式及能量由近及远的传播过程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cxnSp>
        <p:nvCxnSpPr>
          <p:cNvPr id="42" name="直接连接符 41"/>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41" name="矩形 40"/>
          <p:cNvSpPr/>
          <p:nvPr/>
        </p:nvSpPr>
        <p:spPr>
          <a:xfrm>
            <a:off x="411098" y="58001"/>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charset="-122"/>
                <a:ea typeface="黑体" panose="02010609060101010101" charset="-122"/>
              </a:rPr>
              <a:t>基础对点练</a:t>
            </a:r>
            <a:endParaRPr lang="zh-CN" altLang="en-US" sz="2600" dirty="0">
              <a:solidFill>
                <a:schemeClr val="bg1"/>
              </a:solidFill>
              <a:latin typeface="黑体" panose="02010609060101010101" charset="-122"/>
              <a:ea typeface="黑体" panose="02010609060101010101" charset="-122"/>
            </a:endParaRPr>
          </a:p>
        </p:txBody>
      </p:sp>
      <p:sp>
        <p:nvSpPr>
          <p:cNvPr id="26" name="TextBox 14"/>
          <p:cNvSpPr txBox="1"/>
          <p:nvPr/>
        </p:nvSpPr>
        <p:spPr>
          <a:xfrm>
            <a:off x="271702" y="2772197"/>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1" name="TextBox 14"/>
          <p:cNvSpPr txBox="1"/>
          <p:nvPr/>
        </p:nvSpPr>
        <p:spPr>
          <a:xfrm>
            <a:off x="271702" y="465393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矩形 27"/>
          <p:cNvSpPr/>
          <p:nvPr/>
        </p:nvSpPr>
        <p:spPr>
          <a:xfrm>
            <a:off x="659563" y="1053531"/>
            <a:ext cx="10871287" cy="3323987"/>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波源停止振动，介质中的质点仍然在振动，所以波仍继续传播，选项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产生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机械波的条件之一是必须有介质，选项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振动过程中介质中的质点不随波的传播而迁移，只是向外传播振动形式和能量，选项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3" name="组合 42"/>
          <p:cNvGrpSpPr/>
          <p:nvPr/>
        </p:nvGrpSpPr>
        <p:grpSpPr>
          <a:xfrm>
            <a:off x="471041" y="765498"/>
            <a:ext cx="11248331" cy="3744416"/>
            <a:chOff x="471835" y="934424"/>
            <a:chExt cx="11248331" cy="3744416"/>
          </a:xfrm>
        </p:grpSpPr>
        <p:sp>
          <p:nvSpPr>
            <p:cNvPr id="44" name="圆角矩形 43"/>
            <p:cNvSpPr/>
            <p:nvPr/>
          </p:nvSpPr>
          <p:spPr>
            <a:xfrm>
              <a:off x="471835" y="1094415"/>
              <a:ext cx="11248331" cy="3584425"/>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5" name="图片 44"/>
            <p:cNvPicPr>
              <a:picLocks noChangeAspect="1"/>
            </p:cNvPicPr>
            <p:nvPr/>
          </p:nvPicPr>
          <p:blipFill>
            <a:blip r:embed="rId13"/>
            <a:stretch>
              <a:fillRect/>
            </a:stretch>
          </p:blipFill>
          <p:spPr>
            <a:xfrm>
              <a:off x="850294" y="934424"/>
              <a:ext cx="695238" cy="314286"/>
            </a:xfrm>
            <a:prstGeom prst="rect">
              <a:avLst/>
            </a:prstGeom>
          </p:spPr>
        </p:pic>
        <p:sp>
          <p:nvSpPr>
            <p:cNvPr id="46" name="文本框 4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40781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14739" b="854"/>
          <a:stretch/>
        </p:blipFill>
        <p:spPr>
          <a:xfrm>
            <a:off x="406" y="0"/>
            <a:ext cx="12189600" cy="1800000"/>
          </a:xfrm>
          <a:prstGeom prst="rect">
            <a:avLst/>
          </a:prstGeom>
        </p:spPr>
      </p:pic>
      <p:sp>
        <p:nvSpPr>
          <p:cNvPr id="2" name="圆角矩形 1"/>
          <p:cNvSpPr/>
          <p:nvPr/>
        </p:nvSpPr>
        <p:spPr>
          <a:xfrm>
            <a:off x="635"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31" name="文本框 30">
            <a:hlinkClick r:id="rId4" action="ppaction://hlinksldjump"/>
          </p:cNvPr>
          <p:cNvSpPr txBox="1"/>
          <p:nvPr/>
        </p:nvSpPr>
        <p:spPr>
          <a:xfrm>
            <a:off x="2853690" y="2422709"/>
            <a:ext cx="4941081"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一、波的形成</a:t>
            </a:r>
          </a:p>
        </p:txBody>
      </p:sp>
      <p:sp>
        <p:nvSpPr>
          <p:cNvPr id="32" name="文本框 31">
            <a:hlinkClick r:id="rId5" action="ppaction://hlinksldjump"/>
          </p:cNvPr>
          <p:cNvSpPr txBox="1"/>
          <p:nvPr/>
        </p:nvSpPr>
        <p:spPr>
          <a:xfrm>
            <a:off x="2853690" y="3223313"/>
            <a:ext cx="6453249"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二、横波和纵波</a:t>
            </a:r>
          </a:p>
        </p:txBody>
      </p:sp>
      <p:sp>
        <p:nvSpPr>
          <p:cNvPr id="34" name="文本框 33">
            <a:hlinkClick r:id="rId6" action="ppaction://hlinksldjump"/>
          </p:cNvPr>
          <p:cNvSpPr txBox="1"/>
          <p:nvPr/>
        </p:nvSpPr>
        <p:spPr>
          <a:xfrm>
            <a:off x="2853690" y="4824520"/>
            <a:ext cx="1944216" cy="460375"/>
          </a:xfrm>
          <a:prstGeom prst="rect">
            <a:avLst/>
          </a:prstGeom>
          <a:noFill/>
          <a:ln>
            <a:noFill/>
          </a:ln>
        </p:spPr>
        <p:txBody>
          <a:bodyPr wrap="square" rtlCol="0">
            <a:spAutoFit/>
          </a:bodyPr>
          <a:lstStyle/>
          <a:p>
            <a:pPr defTabSz="914400">
              <a:spcBef>
                <a:spcPct val="0"/>
              </a:spcBef>
            </a:pPr>
            <a:r>
              <a:rPr lang="zh-CN" altLang="zh-CN" b="1" dirty="0">
                <a:ln>
                  <a:noFill/>
                </a:ln>
                <a:solidFill>
                  <a:schemeClr val="accent1">
                    <a:lumMod val="50000"/>
                  </a:schemeClr>
                </a:solidFill>
                <a:latin typeface="微软雅黑" panose="020B0503020204020204" charset="-122"/>
                <a:ea typeface="微软雅黑" panose="020B0503020204020204" charset="-122"/>
              </a:rPr>
              <a:t>课时对点练</a:t>
            </a:r>
          </a:p>
        </p:txBody>
      </p:sp>
      <p:sp>
        <p:nvSpPr>
          <p:cNvPr id="14" name="文本框 13">
            <a:hlinkClick r:id="rId7" action="ppaction://hlinksldjump"/>
          </p:cNvPr>
          <p:cNvSpPr txBox="1"/>
          <p:nvPr/>
        </p:nvSpPr>
        <p:spPr>
          <a:xfrm>
            <a:off x="2853690" y="4023917"/>
            <a:ext cx="6453249"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三、机械波</a:t>
            </a:r>
          </a:p>
        </p:txBody>
      </p:sp>
      <p:sp>
        <p:nvSpPr>
          <p:cNvPr id="13" name="圆角矩形 12"/>
          <p:cNvSpPr/>
          <p:nvPr/>
        </p:nvSpPr>
        <p:spPr>
          <a:xfrm>
            <a:off x="658495" y="0"/>
            <a:ext cx="1891030" cy="5213350"/>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15" name="文本框 14"/>
          <p:cNvSpPr txBox="1"/>
          <p:nvPr/>
        </p:nvSpPr>
        <p:spPr>
          <a:xfrm flipH="1">
            <a:off x="1270635" y="2853690"/>
            <a:ext cx="702310" cy="1568450"/>
          </a:xfrm>
          <a:prstGeom prst="rect">
            <a:avLst/>
          </a:prstGeom>
          <a:noFill/>
          <a:effectLst/>
        </p:spPr>
        <p:txBody>
          <a:bodyPr wrap="square" rtlCol="0">
            <a:spAutoFit/>
          </a:bodyPr>
          <a:lstStyle/>
          <a:p>
            <a:pPr algn="ctr" defTabSz="914400">
              <a:defRPr/>
            </a:pPr>
            <a:r>
              <a:rPr lang="zh-CN" altLang="zh-CN" b="1" dirty="0">
                <a:solidFill>
                  <a:schemeClr val="bg1"/>
                </a:solidFill>
                <a:cs typeface="+mn-ea"/>
              </a:rPr>
              <a:t>内容索引</a:t>
            </a:r>
            <a:endParaRPr lang="zh-CN" altLang="en-US" b="1" dirty="0">
              <a:solidFill>
                <a:schemeClr val="bg1"/>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727045"/>
            <a:ext cx="11412000" cy="3280554"/>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关于机械波的形成，下列说法正确的是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有机械振动必有机械波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后振动的质点总是跟着先振动的质点重复振动，只是时间落后一步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参与振动的质点各自的频率不同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机械波是介质随波迁移，也是振动能量的传递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72083" y="2038729"/>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矩形 26"/>
          <p:cNvSpPr/>
          <p:nvPr/>
        </p:nvSpPr>
        <p:spPr>
          <a:xfrm>
            <a:off x="659563" y="875647"/>
            <a:ext cx="10871287" cy="4515660"/>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根据机械波产生与传播的条件，可知有机械振动及传播介质，才能形成机械波，故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同</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一列波中，任何一个振动的质点都是跟着先振动的质点重复振动，只是时间落后一步，但振动频率相同，故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形成</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机械波的各振动质点只在平衡位置附近做往复运动，并没有随波迁移，离波源远的质点振动的能量是通过各质点的传递获得的，故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8" name="组合 27"/>
          <p:cNvGrpSpPr/>
          <p:nvPr/>
        </p:nvGrpSpPr>
        <p:grpSpPr>
          <a:xfrm>
            <a:off x="471041" y="549474"/>
            <a:ext cx="11248331" cy="4942821"/>
            <a:chOff x="471835" y="934424"/>
            <a:chExt cx="11248331" cy="4942821"/>
          </a:xfrm>
        </p:grpSpPr>
        <p:sp>
          <p:nvSpPr>
            <p:cNvPr id="29" name="圆角矩形 28"/>
            <p:cNvSpPr/>
            <p:nvPr/>
          </p:nvSpPr>
          <p:spPr>
            <a:xfrm>
              <a:off x="471835" y="1094415"/>
              <a:ext cx="11248331" cy="4782830"/>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13"/>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4448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linds(horizontal)">
                                      <p:cBhvr>
                                        <p:cTn id="10" dur="500"/>
                                        <p:tgtEl>
                                          <p:spTgt spid="2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blinds(horizontal)">
                                      <p:cBhvr>
                                        <p:cTn id="13" dur="500"/>
                                        <p:tgtEl>
                                          <p:spTgt spid="2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blinds(horizontal)">
                                      <p:cBhvr>
                                        <p:cTn id="16"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08484"/>
            <a:ext cx="11412000" cy="2708410"/>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在平静的湖面上漂着一小木条，现向湖中央扔一石子，圆形波纹一圈圈地向外传播，当波传到小木条处时，小木条将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随波纹漂向湖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岸</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仍不动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向波源处漂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动</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在原来位置附近上下振动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5155383" y="216973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3" name="组合 22"/>
          <p:cNvGrpSpPr/>
          <p:nvPr/>
        </p:nvGrpSpPr>
        <p:grpSpPr>
          <a:xfrm>
            <a:off x="471041" y="3141762"/>
            <a:ext cx="11248331" cy="2376264"/>
            <a:chOff x="471835" y="934424"/>
            <a:chExt cx="11248331" cy="2376264"/>
          </a:xfrm>
        </p:grpSpPr>
        <p:sp>
          <p:nvSpPr>
            <p:cNvPr id="24" name="圆角矩形 23"/>
            <p:cNvSpPr/>
            <p:nvPr/>
          </p:nvSpPr>
          <p:spPr>
            <a:xfrm>
              <a:off x="471835" y="1094414"/>
              <a:ext cx="11248331" cy="2216274"/>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3"/>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矩形 26"/>
          <p:cNvSpPr/>
          <p:nvPr/>
        </p:nvSpPr>
        <p:spPr>
          <a:xfrm>
            <a:off x="605077" y="3439319"/>
            <a:ext cx="10980259"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向湖中央扔一石子，圆形水波一圈圈地向外传播，当波传到小木条处时，小木条在原来位置附近上下振动，不随波纹漂向湖岸，也不向波源处漂动，故选项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blinds(horizontal)">
                                      <p:cBhvr>
                                        <p:cTn id="1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21482"/>
            <a:ext cx="11412000" cy="392688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考点二　横波和纵波</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关于横波和纵波，下列说法正确的是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对于横波，质点的振动方向和波的传播方向有时相同，有时相反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对于纵波，质点的振动方向与波的传播方向垂直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波沿水平方向传播，质点在竖直方向上下振动，这类波是横波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形成纵波的质点，随波一起迁移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TextBox 14"/>
          <p:cNvSpPr txBox="1"/>
          <p:nvPr/>
        </p:nvSpPr>
        <p:spPr>
          <a:xfrm>
            <a:off x="271448" y="324985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矩形 19"/>
          <p:cNvSpPr/>
          <p:nvPr/>
        </p:nvSpPr>
        <p:spPr>
          <a:xfrm>
            <a:off x="749093" y="1248265"/>
            <a:ext cx="10692227"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横波质点的振动方向与波的传播方向相互垂直，纵波质点的振动方向与波的传播方向在一条直线上，方向有时相同，有时相反，故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介质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中的质点均在平衡位置附近做往复运动，不会随波迁移，故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041" y="893517"/>
            <a:ext cx="11248331" cy="3832421"/>
            <a:chOff x="471835" y="934424"/>
            <a:chExt cx="11248331" cy="3832421"/>
          </a:xfrm>
        </p:grpSpPr>
        <p:sp>
          <p:nvSpPr>
            <p:cNvPr id="25" name="圆角矩形 24"/>
            <p:cNvSpPr/>
            <p:nvPr/>
          </p:nvSpPr>
          <p:spPr>
            <a:xfrm>
              <a:off x="471835" y="1094415"/>
              <a:ext cx="11248331" cy="3672430"/>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6" name="图片 25"/>
            <p:cNvPicPr>
              <a:picLocks noChangeAspect="1"/>
            </p:cNvPicPr>
            <p:nvPr/>
          </p:nvPicPr>
          <p:blipFill>
            <a:blip r:embed="rId13"/>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38317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blinds(horizontal)">
                                      <p:cBhvr>
                                        <p:cTn id="1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871061"/>
            <a:ext cx="11412000" cy="392688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邢台市高二期末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地震波既有纵波也有横波，若该地区地震时纵波的传播速度大于横波的传播速度，则震源正上方的房屋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同时上下振动和左右摇动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先左右摇动后上下振动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先上下振动后左右摇动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只上下振动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72029" y="350006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矩形 22"/>
          <p:cNvSpPr/>
          <p:nvPr/>
        </p:nvSpPr>
        <p:spPr>
          <a:xfrm>
            <a:off x="659563" y="1248265"/>
            <a:ext cx="10871287" cy="1949508"/>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纵波振动方向与波的传播方向一致，横波振动方向与波的传播方向相互垂直，由于纵波传播得快，地震发生时纵波先到达震源正上方的房屋，房屋先上下振动后左右摇动。故选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471041" y="893517"/>
            <a:ext cx="11248331" cy="2608285"/>
            <a:chOff x="471835" y="934424"/>
            <a:chExt cx="11248331" cy="2608285"/>
          </a:xfrm>
        </p:grpSpPr>
        <p:sp>
          <p:nvSpPr>
            <p:cNvPr id="28" name="圆角矩形 27"/>
            <p:cNvSpPr/>
            <p:nvPr/>
          </p:nvSpPr>
          <p:spPr>
            <a:xfrm>
              <a:off x="471835" y="1094415"/>
              <a:ext cx="11248331" cy="2448294"/>
            </a:xfrm>
            <a:prstGeom prst="roundRect">
              <a:avLst>
                <a:gd name="adj" fmla="val 22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8" name="图片 37"/>
            <p:cNvPicPr>
              <a:picLocks noChangeAspect="1"/>
            </p:cNvPicPr>
            <p:nvPr/>
          </p:nvPicPr>
          <p:blipFill>
            <a:blip r:embed="rId13"/>
            <a:stretch>
              <a:fillRect/>
            </a:stretch>
          </p:blipFill>
          <p:spPr>
            <a:xfrm>
              <a:off x="850294" y="934424"/>
              <a:ext cx="695238" cy="314286"/>
            </a:xfrm>
            <a:prstGeom prst="rect">
              <a:avLst/>
            </a:prstGeom>
          </p:spPr>
        </p:pic>
        <p:sp>
          <p:nvSpPr>
            <p:cNvPr id="39" name="文本框 3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14333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46013"/>
            <a:ext cx="11412000" cy="6092093"/>
          </a:xfrm>
          <a:prstGeom prst="rect">
            <a:avLst/>
          </a:prstGeom>
        </p:spPr>
        <p:txBody>
          <a:bodyPr wrap="square" lIns="121898" tIns="60948" rIns="121898" bIns="60948">
            <a:spAutoFit/>
          </a:bodyPr>
          <a:lstStyle/>
          <a:p>
            <a:pPr algn="just">
              <a:lnSpc>
                <a:spcPct val="14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考点三　</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带动法</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判断质点的振动方向</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茂名市电海中学月考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艺术体操中的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带操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表演中，运动员手持细棒抖动彩带的一端，彩带像波浪般翻卷。这是波在彩带上传播的结果。如图所示为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带操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表演中某时刻的照片，已知细棒在竖直方向抖动，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为彩带上的一个质点，若认为该波是向右传播的机械波，则下列说法正确的是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图示时刻，质点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正在向右运动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的振动频率等于细棒抖动的频率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图示时刻，质点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正在向下运动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图示时刻，质点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正在向上运动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TextBox 14"/>
          <p:cNvSpPr txBox="1"/>
          <p:nvPr/>
        </p:nvSpPr>
        <p:spPr>
          <a:xfrm>
            <a:off x="262504" y="435029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1" name="TextBox 14"/>
          <p:cNvSpPr txBox="1"/>
          <p:nvPr/>
        </p:nvSpPr>
        <p:spPr>
          <a:xfrm>
            <a:off x="262504" y="551929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03426" name="Picture 2" descr="Z3-1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5837" y="3810047"/>
            <a:ext cx="4097175" cy="15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矩形 19"/>
          <p:cNvSpPr/>
          <p:nvPr/>
        </p:nvSpPr>
        <p:spPr>
          <a:xfrm>
            <a:off x="605077" y="1022861"/>
            <a:ext cx="10980259"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质点不随波迁移，故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质点</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的振动频率与振源频率相等</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波向右传播，根据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带动法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可得，质点</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正在向上运动，故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1" name="组合 20"/>
          <p:cNvGrpSpPr/>
          <p:nvPr/>
        </p:nvGrpSpPr>
        <p:grpSpPr>
          <a:xfrm>
            <a:off x="471041" y="693490"/>
            <a:ext cx="11248331" cy="3744416"/>
            <a:chOff x="471835" y="934424"/>
            <a:chExt cx="11248331" cy="3744416"/>
          </a:xfrm>
        </p:grpSpPr>
        <p:sp>
          <p:nvSpPr>
            <p:cNvPr id="24" name="圆角矩形 23"/>
            <p:cNvSpPr/>
            <p:nvPr/>
          </p:nvSpPr>
          <p:spPr>
            <a:xfrm>
              <a:off x="471835" y="1094414"/>
              <a:ext cx="11248331" cy="3584426"/>
            </a:xfrm>
            <a:prstGeom prst="roundRect">
              <a:avLst>
                <a:gd name="adj" fmla="val 138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3"/>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3" name="Picture 2" descr="Z3-1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334" y="1084012"/>
            <a:ext cx="4097175" cy="15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blinds(horizontal)">
                                      <p:cBhvr>
                                        <p:cTn id="13" dur="500"/>
                                        <p:tgtEl>
                                          <p:spTgt spid="20">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blinds(horizontal)">
                                      <p:cBhvr>
                                        <p:cTn id="16" dur="500"/>
                                        <p:tgtEl>
                                          <p:spTgt spid="20">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blinds(horizontal)">
                                      <p:cBhvr>
                                        <p:cTn id="19" dur="500"/>
                                        <p:tgtEl>
                                          <p:spTgt spid="20">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51" name="Picture 3" descr="3-1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7231" y="2991458"/>
            <a:ext cx="6895951" cy="127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389206" y="-2207"/>
            <a:ext cx="11412000" cy="263422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龙岩市高级中学月考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振源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带动细绳上下振动，某时刻在绳上形成的横波波形如图所示，规定绳上各质点向上运动的方向为位移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的正方向，从波传播到细绳上的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点开始计时，下列四幅图像中能表示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点振动图像的是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3030230" y="370095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041" y="4384948"/>
            <a:ext cx="11248331" cy="1656184"/>
            <a:chOff x="471835" y="934424"/>
            <a:chExt cx="11248331" cy="1656184"/>
          </a:xfrm>
        </p:grpSpPr>
        <p:sp>
          <p:nvSpPr>
            <p:cNvPr id="28" name="圆角矩形 27"/>
            <p:cNvSpPr/>
            <p:nvPr/>
          </p:nvSpPr>
          <p:spPr>
            <a:xfrm>
              <a:off x="471835" y="1094414"/>
              <a:ext cx="11248331" cy="1496194"/>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4"/>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05077" y="4600972"/>
            <a:ext cx="10980259"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由细绳上形成的波形可知，波向右传播，由</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带动法</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知开始计时时</a:t>
            </a:r>
            <a:r>
              <a:rPr lang="en-US" altLang="zh-CN" sz="2800" i="1" kern="100" dirty="0">
                <a:latin typeface="Times New Roman" panose="02020603050405020304" pitchFamily="18" charset="0"/>
                <a:ea typeface="楷体_GB2312" panose="02010609030101010101" pitchFamily="49" charset="-122"/>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点在平衡位置且将向下振动，故</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4450" name="Picture 2" descr="3-1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8598" y="2061642"/>
            <a:ext cx="2373217" cy="6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blinds(horizontal)">
                                      <p:cBhvr>
                                        <p:cTn id="1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27706" b="28932"/>
          <a:stretch/>
        </p:blipFill>
        <p:spPr>
          <a:xfrm>
            <a:off x="406" y="1665284"/>
            <a:ext cx="12189600" cy="3523233"/>
          </a:xfrm>
          <a:prstGeom prst="rect">
            <a:avLst/>
          </a:prstGeom>
        </p:spPr>
      </p:pic>
      <p:sp>
        <p:nvSpPr>
          <p:cNvPr id="10" name="矩形 9"/>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60" name="矩形 5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5" name="矩形 4"/>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8" name="矩形 7"/>
          <p:cNvSpPr/>
          <p:nvPr/>
        </p:nvSpPr>
        <p:spPr>
          <a:xfrm>
            <a:off x="5086985" y="3045460"/>
            <a:ext cx="6336813"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波的形成</a:t>
            </a:r>
          </a:p>
        </p:txBody>
      </p:sp>
      <p:sp>
        <p:nvSpPr>
          <p:cNvPr id="4" name="矩形 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一</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97890" y="652859"/>
            <a:ext cx="11394632" cy="3354740"/>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茂名市高二期中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一弹性细绳右端固定，左端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点从静止开始上下振动，当波沿细绳传到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点时的波形如图所示。则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点起振方向和此时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点的振动方向分别为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向上、向上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向上、向下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向下、向上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向下、向下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TextBox 14"/>
          <p:cNvSpPr txBox="1"/>
          <p:nvPr/>
        </p:nvSpPr>
        <p:spPr>
          <a:xfrm>
            <a:off x="286941" y="324629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05474" name="Picture 2" descr="Z3-17"/>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857" y="2493690"/>
            <a:ext cx="2808182"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矩形 15"/>
          <p:cNvSpPr/>
          <p:nvPr/>
        </p:nvSpPr>
        <p:spPr>
          <a:xfrm>
            <a:off x="605206" y="1151135"/>
            <a:ext cx="10980000" cy="3242170"/>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根据题意可知，波向右传播，根据带动法</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，此时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点的振动方向向上，题图中质点</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Q</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开始</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向下振动，即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点的起振方向向下，由于所有质点的起振方向均与波源的起振方向相同，则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点起振方向向下，可知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点起振方向和此时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点的振动方向分别为向下、向上。故选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p:cNvGrpSpPr/>
          <p:nvPr/>
        </p:nvGrpSpPr>
        <p:grpSpPr>
          <a:xfrm>
            <a:off x="471041" y="837506"/>
            <a:ext cx="11248331" cy="3816424"/>
            <a:chOff x="471835" y="934424"/>
            <a:chExt cx="11248331" cy="3816424"/>
          </a:xfrm>
        </p:grpSpPr>
        <p:sp>
          <p:nvSpPr>
            <p:cNvPr id="27" name="圆角矩形 26"/>
            <p:cNvSpPr/>
            <p:nvPr/>
          </p:nvSpPr>
          <p:spPr>
            <a:xfrm>
              <a:off x="471835" y="1094414"/>
              <a:ext cx="11248331" cy="3656434"/>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3"/>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32" name="Picture 2" descr="Z3-1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9462" y="1269554"/>
            <a:ext cx="2808182"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837506"/>
            <a:ext cx="11412000" cy="392688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成都双流中学期中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一列机械波在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轴上传播，某时刻的波的形状如图所示，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为三个质点，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正在向上运动。由此可知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该波沿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轴负方向传播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该时刻，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正在向上运动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该时刻以后，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先到达平衡位置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该时刻，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的速率比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的速率大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TextBox 14"/>
          <p:cNvSpPr txBox="1"/>
          <p:nvPr/>
        </p:nvSpPr>
        <p:spPr>
          <a:xfrm>
            <a:off x="277127" y="342026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矩形 16"/>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21" name="矩形 20"/>
          <p:cNvSpPr/>
          <p:nvPr/>
        </p:nvSpPr>
        <p:spPr>
          <a:xfrm>
            <a:off x="411098" y="58001"/>
            <a:ext cx="1911748" cy="492443"/>
          </a:xfrm>
          <a:prstGeom prst="rect">
            <a:avLst/>
          </a:prstGeom>
        </p:spPr>
        <p:txBody>
          <a:bodyPr wrap="square">
            <a:spAutoFit/>
          </a:bodyPr>
          <a:lstStyle/>
          <a:p>
            <a:pPr algn="ctr"/>
            <a:r>
              <a:rPr lang="zh-CN" altLang="en-US" sz="2600" smtClean="0">
                <a:solidFill>
                  <a:schemeClr val="bg1"/>
                </a:solidFill>
                <a:latin typeface="黑体" panose="02010609060101010101" charset="-122"/>
                <a:ea typeface="黑体" panose="02010609060101010101" charset="-122"/>
              </a:rPr>
              <a:t>能力综合练</a:t>
            </a:r>
            <a:endParaRPr lang="zh-CN" altLang="en-US" sz="2600" dirty="0">
              <a:solidFill>
                <a:schemeClr val="bg1"/>
              </a:solidFill>
              <a:latin typeface="黑体" panose="02010609060101010101" charset="-122"/>
              <a:ea typeface="黑体" panose="02010609060101010101" charset="-122"/>
            </a:endParaRPr>
          </a:p>
        </p:txBody>
      </p:sp>
      <p:pic>
        <p:nvPicPr>
          <p:cNvPr id="106498" name="Picture 2" descr="3-1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390" y="2591521"/>
            <a:ext cx="3714046" cy="134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550590" y="832132"/>
            <a:ext cx="10980000" cy="397031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在题图所示时刻，</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正在向上振动，比</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左</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侧</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的波峰振动滞后，可知波沿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轴正方</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向</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传播</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波形和波的传播方向可判断出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正在向下运动，故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向上振动、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向下振动，所以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比</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先到达平衡位置，故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题图所示时刻，</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距离平衡位置比</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远，则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比</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的速率小，故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p:cNvGrpSpPr/>
          <p:nvPr/>
        </p:nvGrpSpPr>
        <p:grpSpPr>
          <a:xfrm>
            <a:off x="471041" y="549474"/>
            <a:ext cx="11248331" cy="4320480"/>
            <a:chOff x="471835" y="934424"/>
            <a:chExt cx="11248331" cy="4320480"/>
          </a:xfrm>
        </p:grpSpPr>
        <p:sp>
          <p:nvSpPr>
            <p:cNvPr id="23" name="圆角矩形 22"/>
            <p:cNvSpPr/>
            <p:nvPr/>
          </p:nvSpPr>
          <p:spPr>
            <a:xfrm>
              <a:off x="471835" y="1094415"/>
              <a:ext cx="11248331" cy="4160489"/>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6" name="图片 25"/>
            <p:cNvPicPr>
              <a:picLocks noChangeAspect="1"/>
            </p:cNvPicPr>
            <p:nvPr/>
          </p:nvPicPr>
          <p:blipFill>
            <a:blip r:embed="rId13"/>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4" name="Picture 2" descr="3-1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366" y="1053530"/>
            <a:ext cx="3714046" cy="134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17426"/>
            <a:ext cx="11412000" cy="6093976"/>
          </a:xfrm>
          <a:prstGeom prst="rect">
            <a:avLst/>
          </a:prstGeom>
        </p:spPr>
        <p:txBody>
          <a:bodyPr wrap="square">
            <a:spAutoFit/>
          </a:bodyPr>
          <a:lstStyle/>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如图甲所示小孩握住轻绳左端以</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为周期持续上下抖动绳子，在绳上产生一段绳波。绳上每隔</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0.2 m</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标记一个点，记为</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在手作用下在竖直方向带动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各个质点依次上下振动，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时刻</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各质点位置如图乙、丙所示，下列说法正确的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一段时间后，小孩停止上下抖动，绳子上的波</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马上</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消失</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6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时刻质点</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带动质点</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向下起振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由图丙时刻再经过</a:t>
            </a:r>
            <a:r>
              <a:rPr lang="en-US" altLang="zh-CN" sz="26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运动到平衡位置向上振动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此绳波向右传播</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能量和</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运动形式自左向右传播</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所以</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随波谷向右</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传播</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TextBox 14"/>
          <p:cNvSpPr txBox="1"/>
          <p:nvPr/>
        </p:nvSpPr>
        <p:spPr>
          <a:xfrm>
            <a:off x="202867" y="368190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1" name="TextBox 14"/>
          <p:cNvSpPr txBox="1"/>
          <p:nvPr/>
        </p:nvSpPr>
        <p:spPr>
          <a:xfrm>
            <a:off x="242237" y="429389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2969714984"/>
              </p:ext>
            </p:extLst>
          </p:nvPr>
        </p:nvGraphicFramePr>
        <p:xfrm>
          <a:off x="8739182" y="1300468"/>
          <a:ext cx="844550" cy="887413"/>
        </p:xfrm>
        <a:graphic>
          <a:graphicData uri="http://schemas.openxmlformats.org/presentationml/2006/ole">
            <mc:AlternateContent xmlns:mc="http://schemas.openxmlformats.org/markup-compatibility/2006">
              <mc:Choice xmlns:v="urn:schemas-microsoft-com:vml" Requires="v">
                <p:oleObj spid="_x0000_s99537" name="文档" r:id="rId15" imgW="845069" imgH="887012" progId="Word.Document.12">
                  <p:embed/>
                </p:oleObj>
              </mc:Choice>
              <mc:Fallback>
                <p:oleObj name="文档" r:id="rId15" imgW="845069" imgH="887012" progId="Word.Document.12">
                  <p:embed/>
                  <p:pic>
                    <p:nvPicPr>
                      <p:cNvPr id="0" name=""/>
                      <p:cNvPicPr/>
                      <p:nvPr/>
                    </p:nvPicPr>
                    <p:blipFill>
                      <a:blip r:embed="rId16"/>
                      <a:stretch>
                        <a:fillRect/>
                      </a:stretch>
                    </p:blipFill>
                    <p:spPr>
                      <a:xfrm>
                        <a:off x="8739182" y="1300468"/>
                        <a:ext cx="844550" cy="887413"/>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3107293549"/>
              </p:ext>
            </p:extLst>
          </p:nvPr>
        </p:nvGraphicFramePr>
        <p:xfrm>
          <a:off x="786160" y="3684333"/>
          <a:ext cx="844550" cy="887413"/>
        </p:xfrm>
        <a:graphic>
          <a:graphicData uri="http://schemas.openxmlformats.org/presentationml/2006/ole">
            <mc:AlternateContent xmlns:mc="http://schemas.openxmlformats.org/markup-compatibility/2006">
              <mc:Choice xmlns:v="urn:schemas-microsoft-com:vml" Requires="v">
                <p:oleObj spid="_x0000_s99538" name="文档" r:id="rId18" imgW="845069" imgH="888815" progId="Word.Document.12">
                  <p:embed/>
                </p:oleObj>
              </mc:Choice>
              <mc:Fallback>
                <p:oleObj name="文档" r:id="rId18" imgW="845069" imgH="888815" progId="Word.Document.12">
                  <p:embed/>
                  <p:pic>
                    <p:nvPicPr>
                      <p:cNvPr id="0" name=""/>
                      <p:cNvPicPr/>
                      <p:nvPr/>
                    </p:nvPicPr>
                    <p:blipFill>
                      <a:blip r:embed="rId19"/>
                      <a:stretch>
                        <a:fillRect/>
                      </a:stretch>
                    </p:blipFill>
                    <p:spPr>
                      <a:xfrm>
                        <a:off x="786160" y="3684333"/>
                        <a:ext cx="844550" cy="887413"/>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3560625035"/>
              </p:ext>
            </p:extLst>
          </p:nvPr>
        </p:nvGraphicFramePr>
        <p:xfrm>
          <a:off x="3379222" y="4866957"/>
          <a:ext cx="844550" cy="887413"/>
        </p:xfrm>
        <a:graphic>
          <a:graphicData uri="http://schemas.openxmlformats.org/presentationml/2006/ole">
            <mc:AlternateContent xmlns:mc="http://schemas.openxmlformats.org/markup-compatibility/2006">
              <mc:Choice xmlns:v="urn:schemas-microsoft-com:vml" Requires="v">
                <p:oleObj spid="_x0000_s99539" name="文档" r:id="rId21" imgW="845069" imgH="887012" progId="Word.Document.12">
                  <p:embed/>
                </p:oleObj>
              </mc:Choice>
              <mc:Fallback>
                <p:oleObj name="文档" r:id="rId21" imgW="845069" imgH="887012" progId="Word.Document.12">
                  <p:embed/>
                  <p:pic>
                    <p:nvPicPr>
                      <p:cNvPr id="0" name=""/>
                      <p:cNvPicPr/>
                      <p:nvPr/>
                    </p:nvPicPr>
                    <p:blipFill>
                      <a:blip r:embed="rId22"/>
                      <a:stretch>
                        <a:fillRect/>
                      </a:stretch>
                    </p:blipFill>
                    <p:spPr>
                      <a:xfrm>
                        <a:off x="3379222" y="4866957"/>
                        <a:ext cx="844550" cy="887413"/>
                      </a:xfrm>
                      <a:prstGeom prst="rect">
                        <a:avLst/>
                      </a:prstGeom>
                    </p:spPr>
                  </p:pic>
                </p:oleObj>
              </mc:Fallback>
            </mc:AlternateContent>
          </a:graphicData>
        </a:graphic>
      </p:graphicFrame>
      <p:grpSp>
        <p:nvGrpSpPr>
          <p:cNvPr id="5" name="组合 4"/>
          <p:cNvGrpSpPr/>
          <p:nvPr/>
        </p:nvGrpSpPr>
        <p:grpSpPr>
          <a:xfrm>
            <a:off x="8543478" y="2277666"/>
            <a:ext cx="3210302" cy="3662421"/>
            <a:chOff x="8677171" y="2436230"/>
            <a:chExt cx="3210302" cy="3662421"/>
          </a:xfrm>
        </p:grpSpPr>
        <p:pic>
          <p:nvPicPr>
            <p:cNvPr id="99525" name="Picture 197" descr="3-1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7171" y="2436230"/>
              <a:ext cx="3210302" cy="147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526" name="Picture 198" descr="3-16"/>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1558" y="4238262"/>
              <a:ext cx="2754126" cy="7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527" name="Picture 199" descr="3-17"/>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0447" y="5302002"/>
              <a:ext cx="2503751" cy="7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对象 31"/>
          <p:cNvGraphicFramePr>
            <a:graphicFrameLocks noChangeAspect="1"/>
          </p:cNvGraphicFramePr>
          <p:nvPr>
            <p:extLst>
              <p:ext uri="{D42A27DB-BD31-4B8C-83A1-F6EECF244321}">
                <p14:modId xmlns:p14="http://schemas.microsoft.com/office/powerpoint/2010/main" val="1000463090"/>
              </p:ext>
            </p:extLst>
          </p:nvPr>
        </p:nvGraphicFramePr>
        <p:xfrm>
          <a:off x="771525" y="2112963"/>
          <a:ext cx="6869113" cy="3200400"/>
        </p:xfrm>
        <a:graphic>
          <a:graphicData uri="http://schemas.openxmlformats.org/presentationml/2006/ole">
            <mc:AlternateContent xmlns:mc="http://schemas.openxmlformats.org/markup-compatibility/2006">
              <mc:Choice xmlns:v="urn:schemas-microsoft-com:vml" Requires="v">
                <p:oleObj spid="_x0000_s82171" name="文档" r:id="rId4" imgW="6964717" imgH="3257119" progId="Word.Document.12">
                  <p:embed/>
                </p:oleObj>
              </mc:Choice>
              <mc:Fallback>
                <p:oleObj name="文档" r:id="rId4" imgW="6964717" imgH="3257119" progId="Word.Document.12">
                  <p:embed/>
                  <p:pic>
                    <p:nvPicPr>
                      <p:cNvPr id="0" name=""/>
                      <p:cNvPicPr/>
                      <p:nvPr/>
                    </p:nvPicPr>
                    <p:blipFill>
                      <a:blip r:embed="rId5"/>
                      <a:stretch>
                        <a:fillRect/>
                      </a:stretch>
                    </p:blipFill>
                    <p:spPr>
                      <a:xfrm>
                        <a:off x="771525" y="2112963"/>
                        <a:ext cx="6869113" cy="3200400"/>
                      </a:xfrm>
                      <a:prstGeom prst="rect">
                        <a:avLst/>
                      </a:prstGeom>
                    </p:spPr>
                  </p:pic>
                </p:oleObj>
              </mc:Fallback>
            </mc:AlternateContent>
          </a:graphicData>
        </a:graphic>
      </p:graphicFrame>
      <p:sp>
        <p:nvSpPr>
          <p:cNvPr id="18" name="圆角矩形 17">
            <a:hlinkClick r:id="rId6"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7"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8"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9"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0"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11"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2"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3"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4"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5"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6"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477466"/>
            <a:ext cx="11248331" cy="5374332"/>
            <a:chOff x="471835" y="934424"/>
            <a:chExt cx="11248331" cy="5374332"/>
          </a:xfrm>
        </p:grpSpPr>
        <p:sp>
          <p:nvSpPr>
            <p:cNvPr id="36" name="圆角矩形 35"/>
            <p:cNvSpPr/>
            <p:nvPr/>
          </p:nvSpPr>
          <p:spPr>
            <a:xfrm>
              <a:off x="471835" y="1094414"/>
              <a:ext cx="11248331" cy="521434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7"/>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0" name="矩形 39"/>
          <p:cNvSpPr/>
          <p:nvPr/>
        </p:nvSpPr>
        <p:spPr>
          <a:xfrm>
            <a:off x="668074" y="739230"/>
            <a:ext cx="10854265"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一段时间后，小孩停止上下抖动，波源不再使绳子产生新的波动，但已经形成的波还会继续向右传播，不会马上消失，故</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7812618" y="1927786"/>
            <a:ext cx="3807926" cy="3833642"/>
            <a:chOff x="8378359" y="2298520"/>
            <a:chExt cx="3807926" cy="3833642"/>
          </a:xfrm>
        </p:grpSpPr>
        <p:pic>
          <p:nvPicPr>
            <p:cNvPr id="41" name="Picture 197" descr="3-1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8359" y="2298520"/>
              <a:ext cx="3807926" cy="175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8" descr="3-1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3475" y="4165920"/>
              <a:ext cx="3266830" cy="92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9" descr="3-1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491" y="5187211"/>
              <a:ext cx="2969846" cy="9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blinds(horizontal)">
                                      <p:cBhvr>
                                        <p:cTn id="13" dur="500"/>
                                        <p:tgtEl>
                                          <p:spTgt spid="40">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477466"/>
            <a:ext cx="11248331" cy="4248472"/>
            <a:chOff x="471835" y="934424"/>
            <a:chExt cx="11248331" cy="4248472"/>
          </a:xfrm>
        </p:grpSpPr>
        <p:sp>
          <p:nvSpPr>
            <p:cNvPr id="36" name="圆角矩形 35"/>
            <p:cNvSpPr/>
            <p:nvPr/>
          </p:nvSpPr>
          <p:spPr>
            <a:xfrm>
              <a:off x="471835" y="1094414"/>
              <a:ext cx="11248331" cy="408848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4"/>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2" name="对象 31"/>
          <p:cNvGraphicFramePr>
            <a:graphicFrameLocks noChangeAspect="1"/>
          </p:cNvGraphicFramePr>
          <p:nvPr>
            <p:extLst>
              <p:ext uri="{D42A27DB-BD31-4B8C-83A1-F6EECF244321}">
                <p14:modId xmlns:p14="http://schemas.microsoft.com/office/powerpoint/2010/main" val="1720015811"/>
              </p:ext>
            </p:extLst>
          </p:nvPr>
        </p:nvGraphicFramePr>
        <p:xfrm>
          <a:off x="771525" y="880914"/>
          <a:ext cx="6726238" cy="1828800"/>
        </p:xfrm>
        <a:graphic>
          <a:graphicData uri="http://schemas.openxmlformats.org/presentationml/2006/ole">
            <mc:AlternateContent xmlns:mc="http://schemas.openxmlformats.org/markup-compatibility/2006">
              <mc:Choice xmlns:v="urn:schemas-microsoft-com:vml" Requires="v">
                <p:oleObj spid="_x0000_s100408" name="文档" r:id="rId16" imgW="6815008" imgH="1861211" progId="Word.Document.12">
                  <p:embed/>
                </p:oleObj>
              </mc:Choice>
              <mc:Fallback>
                <p:oleObj name="文档" r:id="rId16" imgW="6815008" imgH="1861211" progId="Word.Document.12">
                  <p:embed/>
                  <p:pic>
                    <p:nvPicPr>
                      <p:cNvPr id="0" name=""/>
                      <p:cNvPicPr/>
                      <p:nvPr/>
                    </p:nvPicPr>
                    <p:blipFill>
                      <a:blip r:embed="rId17"/>
                      <a:stretch>
                        <a:fillRect/>
                      </a:stretch>
                    </p:blipFill>
                    <p:spPr>
                      <a:xfrm>
                        <a:off x="771525" y="880914"/>
                        <a:ext cx="6726238" cy="1828800"/>
                      </a:xfrm>
                      <a:prstGeom prst="rect">
                        <a:avLst/>
                      </a:prstGeom>
                    </p:spPr>
                  </p:pic>
                </p:oleObj>
              </mc:Fallback>
            </mc:AlternateContent>
          </a:graphicData>
        </a:graphic>
      </p:graphicFrame>
      <p:sp>
        <p:nvSpPr>
          <p:cNvPr id="31" name="矩形 30"/>
          <p:cNvSpPr/>
          <p:nvPr/>
        </p:nvSpPr>
        <p:spPr>
          <a:xfrm>
            <a:off x="668075" y="2416390"/>
            <a:ext cx="6867292"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此绳波向右传播，能量和运动形式自左向右传播，但质点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只在其平衡位置附近振动，不会随波谷向右传播，故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0" name="组合 39"/>
          <p:cNvGrpSpPr/>
          <p:nvPr/>
        </p:nvGrpSpPr>
        <p:grpSpPr>
          <a:xfrm>
            <a:off x="7770048" y="803842"/>
            <a:ext cx="3807926" cy="3833642"/>
            <a:chOff x="8378359" y="2298520"/>
            <a:chExt cx="3807926" cy="3833642"/>
          </a:xfrm>
        </p:grpSpPr>
        <p:pic>
          <p:nvPicPr>
            <p:cNvPr id="41" name="Picture 197" descr="3-1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8359" y="2298520"/>
              <a:ext cx="3807926" cy="175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8" descr="3-1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3475" y="4165920"/>
              <a:ext cx="3266830" cy="92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9" descr="3-1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491" y="5187211"/>
              <a:ext cx="2969846" cy="9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98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blinds(horizontal)">
                                      <p:cBhvr>
                                        <p:cTn id="13" dur="500"/>
                                        <p:tgtEl>
                                          <p:spTgt spid="31">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89434"/>
            <a:ext cx="11394632" cy="6093976"/>
          </a:xfrm>
          <a:prstGeom prst="rect">
            <a:avLst/>
          </a:prstGeom>
        </p:spPr>
        <p:txBody>
          <a:bodyPr wrap="square">
            <a:spAutoFit/>
          </a:bodyPr>
          <a:lstStyle/>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地壳深处的岩层活动产生强烈震动可引发地震。地震波的纵波传播速度较快，约为</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 km/s</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；横波传播速度较慢，约为</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 km/s</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。甲地发生</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级地震，震源深度</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 km</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。地震发生后距震源</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163 km</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的乙地震感强烈。则以下说法正确的是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震源的正上方，地震波的纵波会引起地面物体上下跳动，横波会引起</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地面</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上</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物体水平晃动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地震波的横波在介质中传播时，介质中的质点会沿波的传播方向运动，</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从而</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导致</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房屋倒塌</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乙地的防震减灾机构有约</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13.6</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秒的时间提前预警更具破坏性的横波何时到达</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建筑物的固有周期与地震波的振动周期越接近，建筑物受到的损伤就越小</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33" name="TextBox 14"/>
          <p:cNvSpPr txBox="1"/>
          <p:nvPr/>
        </p:nvSpPr>
        <p:spPr>
          <a:xfrm>
            <a:off x="232077" y="495041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2" name="TextBox 14"/>
          <p:cNvSpPr txBox="1"/>
          <p:nvPr/>
        </p:nvSpPr>
        <p:spPr>
          <a:xfrm>
            <a:off x="210870" y="260551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041" y="230074"/>
            <a:ext cx="11248331" cy="5936024"/>
            <a:chOff x="471835" y="934424"/>
            <a:chExt cx="11248331" cy="5936024"/>
          </a:xfrm>
        </p:grpSpPr>
        <p:sp>
          <p:nvSpPr>
            <p:cNvPr id="17" name="圆角矩形 16"/>
            <p:cNvSpPr/>
            <p:nvPr/>
          </p:nvSpPr>
          <p:spPr>
            <a:xfrm>
              <a:off x="471835" y="1094415"/>
              <a:ext cx="11248331" cy="5776033"/>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8" name="图片 17"/>
            <p:cNvPicPr>
              <a:picLocks noChangeAspect="1"/>
            </p:cNvPicPr>
            <p:nvPr/>
          </p:nvPicPr>
          <p:blipFill>
            <a:blip r:embed="rId3"/>
            <a:stretch>
              <a:fillRect/>
            </a:stretch>
          </p:blipFill>
          <p:spPr>
            <a:xfrm>
              <a:off x="850294" y="934424"/>
              <a:ext cx="695238" cy="314286"/>
            </a:xfrm>
            <a:prstGeom prst="rect">
              <a:avLst/>
            </a:prstGeom>
          </p:spPr>
        </p:pic>
        <p:sp>
          <p:nvSpPr>
            <p:cNvPr id="19" name="文本框 1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5"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3"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14"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4" name="矩形 3"/>
          <p:cNvSpPr/>
          <p:nvPr/>
        </p:nvSpPr>
        <p:spPr>
          <a:xfrm>
            <a:off x="668074" y="590114"/>
            <a:ext cx="10854265" cy="3242170"/>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振动方向与传播方向在同一条直线上的波叫作纵波，振动方向与传播方向相互垂直的波叫作横波，所以，震源的正上方，地震波的纵波会引起地面物体上下跳动，横波会引起地面上物体水平晃动，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地震波的横波在介质中传播时，介质中的质点会沿垂直于波的传播方向运动，从而导致房屋倒塌，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260836954"/>
              </p:ext>
            </p:extLst>
          </p:nvPr>
        </p:nvGraphicFramePr>
        <p:xfrm>
          <a:off x="735161" y="3861842"/>
          <a:ext cx="10688637" cy="1087437"/>
        </p:xfrm>
        <a:graphic>
          <a:graphicData uri="http://schemas.openxmlformats.org/presentationml/2006/ole">
            <mc:AlternateContent xmlns:mc="http://schemas.openxmlformats.org/markup-compatibility/2006">
              <mc:Choice xmlns:v="urn:schemas-microsoft-com:vml" Requires="v">
                <p:oleObj spid="_x0000_s52805" name="文档" r:id="rId16" imgW="10938093" imgH="1114605" progId="Word.Document.12">
                  <p:embed/>
                </p:oleObj>
              </mc:Choice>
              <mc:Fallback>
                <p:oleObj name="文档" r:id="rId16" imgW="10938093" imgH="1114605" progId="Word.Document.12">
                  <p:embed/>
                  <p:pic>
                    <p:nvPicPr>
                      <p:cNvPr id="0" name=""/>
                      <p:cNvPicPr/>
                      <p:nvPr/>
                    </p:nvPicPr>
                    <p:blipFill>
                      <a:blip r:embed="rId17"/>
                      <a:stretch>
                        <a:fillRect/>
                      </a:stretch>
                    </p:blipFill>
                    <p:spPr>
                      <a:xfrm>
                        <a:off x="735161" y="3861842"/>
                        <a:ext cx="10688637" cy="1087437"/>
                      </a:xfrm>
                      <a:prstGeom prst="rect">
                        <a:avLst/>
                      </a:prstGeom>
                    </p:spPr>
                  </p:pic>
                </p:oleObj>
              </mc:Fallback>
            </mc:AlternateContent>
          </a:graphicData>
        </a:graphic>
      </p:graphicFrame>
      <p:sp>
        <p:nvSpPr>
          <p:cNvPr id="35" name="矩形 34"/>
          <p:cNvSpPr/>
          <p:nvPr/>
        </p:nvSpPr>
        <p:spPr>
          <a:xfrm>
            <a:off x="604309" y="4679154"/>
            <a:ext cx="10854265" cy="1303177"/>
          </a:xfrm>
          <a:prstGeom prst="rect">
            <a:avLst/>
          </a:prstGeom>
        </p:spPr>
        <p:txBody>
          <a:bodyPr wrap="square">
            <a:spAutoFit/>
          </a:bodyPr>
          <a:lstStyle/>
          <a:p>
            <a:pPr>
              <a:lnSpc>
                <a:spcPct val="150000"/>
              </a:lnSpc>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由共振的知识，建筑物的固有周期与地震波的振动周期越接近，建筑物的振幅越大，受到的损伤就越大，</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矩形 33">
            <a:hlinkClick r:id="rId18"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blinds(horizontal)">
                                      <p:cBhvr>
                                        <p:cTn id="1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4739" b="854"/>
          <a:stretch/>
        </p:blipFill>
        <p:spPr>
          <a:xfrm>
            <a:off x="7273608" y="2045970"/>
            <a:ext cx="4917600" cy="2766695"/>
          </a:xfrm>
          <a:prstGeom prst="rect">
            <a:avLst/>
          </a:prstGeom>
        </p:spPr>
      </p:pic>
      <p:sp>
        <p:nvSpPr>
          <p:cNvPr id="8" name="矩形 7"/>
          <p:cNvSpPr/>
          <p:nvPr/>
        </p:nvSpPr>
        <p:spPr>
          <a:xfrm flipV="1">
            <a:off x="7272338" y="2046604"/>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290017"/>
            <a:ext cx="6735765" cy="400107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如图所示，准备一根长约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的软绳并放置在水平面上，将绳上的两点做上不同颜色的标记。固定一端，用手握住绳的另一端，拉直软绳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手向左抖动一次和向右抖动一次，并立即复原，你看到了什么现象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3611" name="Picture 363" descr="3-1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0534" y="506041"/>
            <a:ext cx="4207280" cy="305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39561" y="4176465"/>
            <a:ext cx="11311291" cy="134156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左抖一次，有个向左的凸起向远处传播。右抖一次，有个向右的凸起向远处传播。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934206"/>
            <a:ext cx="6735765" cy="69523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手连续左右抖动，你看到了什么现象？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3611" name="Picture 363" descr="3-1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0534" y="1150230"/>
            <a:ext cx="4207280" cy="305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39561" y="1629437"/>
            <a:ext cx="6735765" cy="6952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凸凹相间的形状沿绳向另一端传播。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39561" y="2330848"/>
            <a:ext cx="6735765" cy="134156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绳上有标记的两点是怎样运动的？随波前进吗？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39561" y="3672409"/>
            <a:ext cx="6735765" cy="134156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标记点在水平面上左右振动，不随波前进。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04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875606"/>
            <a:ext cx="1141200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传播称为波动，简称波。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波的形成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以绳波为例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一条绳子可以分成一个个小段，这些小段可以看作</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一个个</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质点，这些质点之间存在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着</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当手握绳端上下振动时，绳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的质点，使它也上下振动。这个质点又带动更远一些的质点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绳子上的质点都跟着振动起来，只是</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后面的质点总比前面的</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一些</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开始振动，绳端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这种</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沿绳子传了出去，整体上形成了凹凸相同的波形。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梳理与总结</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nvSpPr>
        <p:spPr>
          <a:xfrm>
            <a:off x="1500937" y="98152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振动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9748564" y="228719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相连</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3656459" y="2916213"/>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弹性力</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5499477" y="357369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带动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9038009" y="4831854"/>
            <a:ext cx="26981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上下振动的状态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4583038" y="4836046"/>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迟</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909514"/>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绳上各质点开始振动的方向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起振方向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与振源起振的方向有什么关系？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思考与讨论</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矩形 13"/>
          <p:cNvSpPr/>
          <p:nvPr/>
        </p:nvSpPr>
        <p:spPr>
          <a:xfrm>
            <a:off x="389206" y="1639119"/>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绳上各点的起振方向与振源起振方向相同。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89206" y="2412157"/>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振源振动停止后，波还能继续传播吗？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89206" y="3141762"/>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能够继续传播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521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58035"/>
            <a:ext cx="11412000" cy="3970318"/>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如图所示是某绳波形成过程的示意图。质点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在外力作用下沿竖直方向做简谐运动，带动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各个质点依次上下振动，把振动从绳的左端传到右端。已知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时，质点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开始向上运动，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到达最上方，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开始向上运动。问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运动</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状态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是否运动、运动方向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34345"/>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12" name="矩形 11"/>
          <p:cNvSpPr/>
          <p:nvPr/>
        </p:nvSpPr>
        <p:spPr>
          <a:xfrm>
            <a:off x="389206" y="4565517"/>
            <a:ext cx="11412000" cy="664477"/>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见解析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86631449"/>
              </p:ext>
            </p:extLst>
          </p:nvPr>
        </p:nvGraphicFramePr>
        <p:xfrm>
          <a:off x="8151167" y="1857788"/>
          <a:ext cx="987425" cy="1144588"/>
        </p:xfrm>
        <a:graphic>
          <a:graphicData uri="http://schemas.openxmlformats.org/presentationml/2006/ole">
            <mc:AlternateContent xmlns:mc="http://schemas.openxmlformats.org/markup-compatibility/2006">
              <mc:Choice xmlns:v="urn:schemas-microsoft-com:vml" Requires="v">
                <p:oleObj spid="_x0000_s86392" name="文档" r:id="rId4" imgW="987954" imgH="1144823" progId="Word.Document.12">
                  <p:embed/>
                </p:oleObj>
              </mc:Choice>
              <mc:Fallback>
                <p:oleObj name="文档" r:id="rId4" imgW="987954" imgH="1144823" progId="Word.Document.12">
                  <p:embed/>
                  <p:pic>
                    <p:nvPicPr>
                      <p:cNvPr id="0" name=""/>
                      <p:cNvPicPr/>
                      <p:nvPr/>
                    </p:nvPicPr>
                    <p:blipFill>
                      <a:blip r:embed="rId5"/>
                      <a:stretch>
                        <a:fillRect/>
                      </a:stretch>
                    </p:blipFill>
                    <p:spPr>
                      <a:xfrm>
                        <a:off x="8151167" y="1857788"/>
                        <a:ext cx="987425" cy="1144588"/>
                      </a:xfrm>
                      <a:prstGeom prst="rect">
                        <a:avLst/>
                      </a:prstGeom>
                    </p:spPr>
                  </p:pic>
                </p:oleObj>
              </mc:Fallback>
            </mc:AlternateContent>
          </a:graphicData>
        </a:graphic>
      </p:graphicFrame>
      <p:grpSp>
        <p:nvGrpSpPr>
          <p:cNvPr id="7" name="组合 6"/>
          <p:cNvGrpSpPr/>
          <p:nvPr/>
        </p:nvGrpSpPr>
        <p:grpSpPr>
          <a:xfrm>
            <a:off x="6455246" y="2909333"/>
            <a:ext cx="5240541" cy="1942437"/>
            <a:chOff x="6455246" y="2871272"/>
            <a:chExt cx="5240541" cy="1942437"/>
          </a:xfrm>
        </p:grpSpPr>
        <p:pic>
          <p:nvPicPr>
            <p:cNvPr id="86020" name="Picture 4" descr="3-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6" y="2871272"/>
              <a:ext cx="5240541" cy="64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3-2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6" y="3645818"/>
              <a:ext cx="5240541" cy="11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 name="对象 12"/>
          <p:cNvGraphicFramePr>
            <a:graphicFrameLocks noChangeAspect="1"/>
          </p:cNvGraphicFramePr>
          <p:nvPr>
            <p:extLst>
              <p:ext uri="{D42A27DB-BD31-4B8C-83A1-F6EECF244321}">
                <p14:modId xmlns:p14="http://schemas.microsoft.com/office/powerpoint/2010/main" val="3727698023"/>
              </p:ext>
            </p:extLst>
          </p:nvPr>
        </p:nvGraphicFramePr>
        <p:xfrm>
          <a:off x="1272307" y="3163078"/>
          <a:ext cx="987425" cy="1144588"/>
        </p:xfrm>
        <a:graphic>
          <a:graphicData uri="http://schemas.openxmlformats.org/presentationml/2006/ole">
            <mc:AlternateContent xmlns:mc="http://schemas.openxmlformats.org/markup-compatibility/2006">
              <mc:Choice xmlns:v="urn:schemas-microsoft-com:vml" Requires="v">
                <p:oleObj spid="_x0000_s86393" name="文档" r:id="rId9" imgW="987954" imgH="1146265" progId="Word.Document.12">
                  <p:embed/>
                </p:oleObj>
              </mc:Choice>
              <mc:Fallback>
                <p:oleObj name="文档" r:id="rId9" imgW="987954" imgH="1146265" progId="Word.Document.12">
                  <p:embed/>
                  <p:pic>
                    <p:nvPicPr>
                      <p:cNvPr id="0" name=""/>
                      <p:cNvPicPr/>
                      <p:nvPr/>
                    </p:nvPicPr>
                    <p:blipFill>
                      <a:blip r:embed="rId10"/>
                      <a:stretch>
                        <a:fillRect/>
                      </a:stretch>
                    </p:blipFill>
                    <p:spPr>
                      <a:xfrm>
                        <a:off x="1272307" y="3163078"/>
                        <a:ext cx="987425" cy="1144588"/>
                      </a:xfrm>
                      <a:prstGeom prst="rect">
                        <a:avLst/>
                      </a:prstGeom>
                    </p:spPr>
                  </p:pic>
                </p:oleObj>
              </mc:Fallback>
            </mc:AlternateContent>
          </a:graphicData>
        </a:graphic>
      </p:graphicFrame>
    </p:spTree>
    <p:extLst>
      <p:ext uri="{BB962C8B-B14F-4D97-AF65-F5344CB8AC3E}">
        <p14:creationId xmlns:p14="http://schemas.microsoft.com/office/powerpoint/2010/main" val="35441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3054</Words>
  <Application>Microsoft Office PowerPoint</Application>
  <PresentationFormat>自定义</PresentationFormat>
  <Paragraphs>498</Paragraphs>
  <Slides>49</Slides>
  <Notes>7</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65" baseType="lpstr">
      <vt:lpstr>DOUYU Font</vt:lpstr>
      <vt:lpstr>方正中等线简体</vt:lpstr>
      <vt:lpstr>黑体</vt:lpstr>
      <vt:lpstr>华文黑体</vt:lpstr>
      <vt:lpstr>华文细黑</vt:lpstr>
      <vt:lpstr>楷体</vt:lpstr>
      <vt:lpstr>楷体_GB2312</vt:lpstr>
      <vt:lpstr>宋体</vt:lpstr>
      <vt:lpstr>宋体-方正超大字符集</vt:lpstr>
      <vt:lpstr>微软雅黑</vt:lpstr>
      <vt:lpstr>Arial</vt:lpstr>
      <vt:lpstr>Calibri</vt:lpstr>
      <vt:lpstr>Courier New</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6834</cp:revision>
  <dcterms:created xsi:type="dcterms:W3CDTF">2014-11-27T01:03:00Z</dcterms:created>
  <dcterms:modified xsi:type="dcterms:W3CDTF">2024-04-29T01:44:55Z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